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6" r:id="rId8"/>
    <p:sldId id="274" r:id="rId9"/>
    <p:sldId id="275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77" r:id="rId21"/>
  </p:sldIdLst>
  <p:sldSz cx="10693400" cy="7556500"/>
  <p:notesSz cx="10693400" cy="7556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1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73350" y="3442406"/>
            <a:ext cx="7218045" cy="208730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673350" y="5512920"/>
            <a:ext cx="7218045" cy="1511300"/>
          </a:xfrm>
        </p:spPr>
        <p:txBody>
          <a:bodyPr/>
          <a:lstStyle>
            <a:lvl1pPr marL="0" indent="0" algn="l">
              <a:buNone/>
              <a:defRPr sz="2100" b="1">
                <a:solidFill>
                  <a:schemeClr val="tx2"/>
                </a:solidFill>
              </a:defRPr>
            </a:lvl1pPr>
            <a:lvl2pPr marL="521391" indent="0" algn="ctr">
              <a:buNone/>
            </a:lvl2pPr>
            <a:lvl3pPr marL="1042782" indent="0" algn="ctr">
              <a:buNone/>
            </a:lvl3pPr>
            <a:lvl4pPr marL="1564173" indent="0" algn="ctr">
              <a:buNone/>
            </a:lvl4pPr>
            <a:lvl5pPr marL="2085564" indent="0" algn="ctr">
              <a:buNone/>
            </a:lvl5pPr>
            <a:lvl6pPr marL="2606954" indent="0" algn="ctr">
              <a:buNone/>
            </a:lvl6pPr>
            <a:lvl7pPr marL="3128345" indent="0" algn="ctr">
              <a:buNone/>
            </a:lvl7pPr>
            <a:lvl8pPr marL="3649736" indent="0" algn="ctr">
              <a:buNone/>
            </a:lvl8pPr>
            <a:lvl9pPr marL="4171127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9157551" y="1280805"/>
            <a:ext cx="2518833" cy="445558"/>
          </a:xfrm>
        </p:spPr>
        <p:txBody>
          <a:bodyPr/>
          <a:lstStyle/>
          <a:p>
            <a:fld id="{49E7D791-9C53-4F59-9CB6-832325BF87B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400086" y="4594600"/>
            <a:ext cx="4030133" cy="44912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45559" y="0"/>
            <a:ext cx="712893" cy="7556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23159" y="0"/>
            <a:ext cx="122399" cy="7556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158452" y="0"/>
            <a:ext cx="212689" cy="7556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334710" y="0"/>
            <a:ext cx="269300" cy="7556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24363" y="0"/>
            <a:ext cx="0" cy="7556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069340" y="0"/>
            <a:ext cx="0" cy="7556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98837" y="0"/>
            <a:ext cx="0" cy="7556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019210" y="0"/>
            <a:ext cx="0" cy="7556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247563" y="0"/>
            <a:ext cx="0" cy="7556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0658148" y="0"/>
            <a:ext cx="0" cy="7556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425787" y="0"/>
            <a:ext cx="89112" cy="7556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712894" y="3778250"/>
            <a:ext cx="1514898" cy="1427339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531542" y="5362440"/>
            <a:ext cx="750110" cy="70675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275957" y="6060882"/>
            <a:ext cx="160401" cy="15113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946199" y="6377686"/>
            <a:ext cx="320802" cy="3022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227792" y="4953706"/>
            <a:ext cx="427736" cy="403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550150" y="5430699"/>
            <a:ext cx="712893" cy="570235"/>
          </a:xfrm>
        </p:spPr>
        <p:txBody>
          <a:bodyPr/>
          <a:lstStyle/>
          <a:p>
            <a:fld id="{9B6BEF18-519F-402A-AEC6-D0237CA4E6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612"/>
            <a:ext cx="1960457" cy="644751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611"/>
            <a:ext cx="7039822" cy="644751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0070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34670" y="1763183"/>
            <a:ext cx="8732943" cy="537015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350" y="3190522"/>
            <a:ext cx="7218045" cy="2262752"/>
          </a:xfrm>
        </p:spPr>
        <p:txBody>
          <a:bodyPr/>
          <a:lstStyle>
            <a:lvl1pPr algn="l">
              <a:buNone/>
              <a:defRPr sz="34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73350" y="5520443"/>
            <a:ext cx="7218045" cy="1511300"/>
          </a:xfrm>
        </p:spPr>
        <p:txBody>
          <a:bodyPr anchor="t"/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9155955" y="1276766"/>
            <a:ext cx="2518833" cy="44555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400305" y="4591448"/>
            <a:ext cx="4030133" cy="449123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45559" y="0"/>
            <a:ext cx="712893" cy="7556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23159" y="0"/>
            <a:ext cx="122399" cy="7556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58452" y="0"/>
            <a:ext cx="212689" cy="7556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334710" y="0"/>
            <a:ext cx="269300" cy="7556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24363" y="0"/>
            <a:ext cx="0" cy="7556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9340" y="0"/>
            <a:ext cx="0" cy="7556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98837" y="0"/>
            <a:ext cx="0" cy="7556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019210" y="0"/>
            <a:ext cx="0" cy="7556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247563" y="0"/>
            <a:ext cx="0" cy="7556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425787" y="0"/>
            <a:ext cx="89112" cy="7556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712894" y="3778250"/>
            <a:ext cx="1514898" cy="1427339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549168" y="5362440"/>
            <a:ext cx="750110" cy="70675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275957" y="6060882"/>
            <a:ext cx="160401" cy="15113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946199" y="6381044"/>
            <a:ext cx="320802" cy="3022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197433" y="4936173"/>
            <a:ext cx="427736" cy="4030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0639540" y="0"/>
            <a:ext cx="0" cy="7556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567776" y="5430699"/>
            <a:ext cx="712893" cy="57023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534670" y="1763183"/>
            <a:ext cx="4277360" cy="5037667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93818" y="1763183"/>
            <a:ext cx="4277360" cy="5037667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0860"/>
            <a:ext cx="8822055" cy="1259417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34670" y="2602794"/>
            <a:ext cx="4277360" cy="4282017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112782" y="2602794"/>
            <a:ext cx="4277360" cy="4282017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534670" y="1729599"/>
            <a:ext cx="4277360" cy="7254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079365" y="1729599"/>
            <a:ext cx="4277360" cy="7254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247842" y="0"/>
            <a:ext cx="0" cy="7556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56424" y="3510915"/>
            <a:ext cx="6951980" cy="534670"/>
          </a:xfrm>
        </p:spPr>
        <p:txBody>
          <a:bodyPr anchor="b"/>
          <a:lstStyle>
            <a:lvl1pPr algn="l">
              <a:buNone/>
              <a:defRPr sz="23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966583" y="302260"/>
            <a:ext cx="1785798" cy="5491057"/>
          </a:xfrm>
        </p:spPr>
        <p:txBody>
          <a:bodyPr/>
          <a:lstStyle>
            <a:lvl1pPr marL="0" indent="0">
              <a:spcBef>
                <a:spcPts val="456"/>
              </a:spcBef>
              <a:spcAft>
                <a:spcPts val="1140"/>
              </a:spcAft>
              <a:buNone/>
              <a:defRPr sz="14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7307157" y="0"/>
            <a:ext cx="0" cy="7556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7241546" y="0"/>
            <a:ext cx="0" cy="7556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515177" y="0"/>
            <a:ext cx="0" cy="7556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0336953" y="0"/>
            <a:ext cx="356447" cy="7556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426065" y="0"/>
            <a:ext cx="0" cy="7556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538513" y="6297083"/>
            <a:ext cx="641604" cy="604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56447" y="302260"/>
            <a:ext cx="6594263" cy="6972131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0247842" y="0"/>
            <a:ext cx="0" cy="7556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9538513" y="6297083"/>
            <a:ext cx="641604" cy="604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1027" y="3510915"/>
            <a:ext cx="6951980" cy="534670"/>
          </a:xfrm>
        </p:spPr>
        <p:txBody>
          <a:bodyPr anchor="b"/>
          <a:lstStyle>
            <a:lvl1pPr algn="l">
              <a:buNone/>
              <a:defRPr sz="23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218045" cy="7556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6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12225" y="291765"/>
            <a:ext cx="1782233" cy="5460831"/>
          </a:xfrm>
        </p:spPr>
        <p:txBody>
          <a:bodyPr rot="0" spcFirstLastPara="0" vertOverflow="overflow" horzOverflow="overflow" vert="horz" wrap="square" lIns="104278" tIns="52139" rIns="104278" bIns="52139" numCol="1" spcCol="312835" rtlCol="0" fromWordArt="0" anchor="t" anchorCtr="0" forceAA="0" compatLnSpc="1">
            <a:normAutofit/>
          </a:bodyPr>
          <a:lstStyle>
            <a:lvl1pPr marL="0" indent="0">
              <a:spcBef>
                <a:spcPts val="114"/>
              </a:spcBef>
              <a:spcAft>
                <a:spcPts val="456"/>
              </a:spcAft>
              <a:buFontTx/>
              <a:buNone/>
              <a:defRPr sz="14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515177" y="0"/>
            <a:ext cx="0" cy="7556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336953" y="0"/>
            <a:ext cx="356447" cy="7556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426065" y="0"/>
            <a:ext cx="0" cy="7556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7307157" y="0"/>
            <a:ext cx="0" cy="7556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7241546" y="0"/>
            <a:ext cx="0" cy="7556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0247842" y="0"/>
            <a:ext cx="0" cy="7556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34670" y="302610"/>
            <a:ext cx="8732943" cy="1259417"/>
          </a:xfrm>
          <a:prstGeom prst="rect">
            <a:avLst/>
          </a:prstGeom>
        </p:spPr>
        <p:txBody>
          <a:bodyPr vert="horz" lIns="104278" tIns="52139" rIns="104278" bIns="52139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34670" y="1763183"/>
            <a:ext cx="8732943" cy="5370153"/>
          </a:xfrm>
          <a:prstGeom prst="rect">
            <a:avLst/>
          </a:prstGeom>
        </p:spPr>
        <p:txBody>
          <a:bodyPr vert="horz" lIns="104278" tIns="52139" rIns="104278" bIns="52139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943510" y="1179060"/>
            <a:ext cx="2216573" cy="449123"/>
          </a:xfrm>
          <a:prstGeom prst="rect">
            <a:avLst/>
          </a:prstGeom>
        </p:spPr>
        <p:txBody>
          <a:bodyPr vert="horz" lIns="104278" tIns="52139" rIns="104278" bIns="52139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8282796" y="4105523"/>
            <a:ext cx="3526367" cy="427736"/>
          </a:xfrm>
          <a:prstGeom prst="rect">
            <a:avLst/>
          </a:prstGeom>
        </p:spPr>
        <p:txBody>
          <a:bodyPr vert="horz" lIns="104278" tIns="52139" rIns="104278" bIns="52139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112" y="0"/>
            <a:ext cx="0" cy="7556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0515177" y="0"/>
            <a:ext cx="0" cy="7556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0336953" y="0"/>
            <a:ext cx="356447" cy="7556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426065" y="0"/>
            <a:ext cx="0" cy="7556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278" tIns="52139" rIns="104278" bIns="52139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9538513" y="6297083"/>
            <a:ext cx="641604" cy="604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278" tIns="52139" rIns="104278" bIns="52139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9506433" y="6318074"/>
            <a:ext cx="712893" cy="574294"/>
          </a:xfrm>
          <a:prstGeom prst="rect">
            <a:avLst/>
          </a:prstGeom>
        </p:spPr>
        <p:txBody>
          <a:bodyPr vert="horz" lIns="104278" tIns="52139" rIns="104278" bIns="52139" anchor="ctr"/>
          <a:lstStyle>
            <a:lvl1pPr algn="ctr" eaLnBrk="1" latinLnBrk="0" hangingPunct="1">
              <a:defRPr kumimoji="0" sz="16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rtl="0" eaLnBrk="1" latinLnBrk="0" hangingPunct="1">
        <a:spcBef>
          <a:spcPct val="0"/>
        </a:spcBef>
        <a:buNone/>
        <a:defRPr kumimoji="0" sz="34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2835" indent="-312835" algn="l" rtl="0" eaLnBrk="1" latinLnBrk="0" hangingPunct="1">
        <a:spcBef>
          <a:spcPts val="684"/>
        </a:spcBef>
        <a:buClr>
          <a:schemeClr val="accent1"/>
        </a:buClr>
        <a:buSzPct val="70000"/>
        <a:buFont typeface="Wingdings"/>
        <a:buChar char="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729947" indent="-31283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indent="-20855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616" indent="-208556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668451" indent="-208556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85" indent="-208556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294120" indent="-208556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606954" indent="-208556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6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919789" indent="-208556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.jpeg"/><Relationship Id="rId7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0.jpeg"/><Relationship Id="rId7" Type="http://schemas.openxmlformats.org/officeDocument/2006/relationships/image" Target="../media/image2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-collection.edu.ru/" TargetMode="External"/><Relationship Id="rId2" Type="http://schemas.openxmlformats.org/officeDocument/2006/relationships/hyperlink" Target="http://www.fcior.edu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3400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806225"/>
            <a:ext cx="9465945" cy="0"/>
          </a:xfrm>
          <a:custGeom>
            <a:avLst/>
            <a:gdLst/>
            <a:ahLst/>
            <a:cxnLst/>
            <a:rect l="l" t="t" r="r" b="b"/>
            <a:pathLst>
              <a:path w="9465945">
                <a:moveTo>
                  <a:pt x="0" y="0"/>
                </a:moveTo>
                <a:lnTo>
                  <a:pt x="9465729" y="0"/>
                </a:lnTo>
              </a:path>
            </a:pathLst>
          </a:custGeom>
          <a:ln w="52590">
            <a:solidFill>
              <a:srgbClr val="99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5276989"/>
            <a:ext cx="9465945" cy="354965"/>
          </a:xfrm>
          <a:custGeom>
            <a:avLst/>
            <a:gdLst/>
            <a:ahLst/>
            <a:cxnLst/>
            <a:rect l="l" t="t" r="r" b="b"/>
            <a:pathLst>
              <a:path w="9465945" h="354964">
                <a:moveTo>
                  <a:pt x="0" y="0"/>
                </a:moveTo>
                <a:lnTo>
                  <a:pt x="9465729" y="0"/>
                </a:lnTo>
                <a:lnTo>
                  <a:pt x="9465729" y="354965"/>
                </a:lnTo>
                <a:lnTo>
                  <a:pt x="0" y="354965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4700" y="1797050"/>
            <a:ext cx="9296400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5080" algn="ctr">
              <a:tabLst>
                <a:tab pos="5650230" algn="l"/>
              </a:tabLst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Электронные образовательные ресурсы по основным вопросам безопасности дорожного движения</a:t>
            </a:r>
            <a:endParaRPr sz="5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5726" cy="6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4700" y="1303698"/>
            <a:ext cx="8683885" cy="5154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70"/>
              </a:lnSpc>
            </a:pPr>
            <a:r>
              <a:rPr b="1" u="heavy" spc="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b="1" u="heavy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комплекта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электронных образовательных  ресурсов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(ЭОР),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обеспечивающих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детьми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рамках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изучения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дорожного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движения в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группах, 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оснащенных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инновационным техническим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оборудованием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–  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интерактивными 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досками </a:t>
            </a:r>
            <a:r>
              <a:rPr sz="2000" b="1" spc="5" dirty="0">
                <a:latin typeface="Times New Roman" pitchFamily="18" charset="0"/>
                <a:cs typeface="Times New Roman" pitchFamily="18" charset="0"/>
              </a:rPr>
              <a:t>и интерактивными</a:t>
            </a:r>
            <a:r>
              <a:rPr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spc="-5" dirty="0">
                <a:latin typeface="Times New Roman" pitchFamily="18" charset="0"/>
                <a:cs typeface="Times New Roman" pitchFamily="18" charset="0"/>
              </a:rPr>
              <a:t>столами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.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40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</a:pPr>
            <a:r>
              <a:rPr b="1" u="heavy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Выполненные</a:t>
            </a:r>
            <a:r>
              <a:rPr b="1" u="heavy" spc="-85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u="heavy" spc="-1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>
              <a:latin typeface="Times New Roman" pitchFamily="18" charset="0"/>
              <a:cs typeface="Times New Roman" pitchFamily="18" charset="0"/>
            </a:endParaRPr>
          </a:p>
          <a:p>
            <a:pPr marL="78105" indent="-65405">
              <a:lnSpc>
                <a:spcPct val="100000"/>
              </a:lnSpc>
              <a:spcBef>
                <a:spcPts val="615"/>
              </a:spcBef>
              <a:buClr>
                <a:srgbClr val="0658A2"/>
              </a:buClr>
              <a:buSzPct val="94594"/>
              <a:buFont typeface="Arial"/>
              <a:buChar char="•"/>
              <a:tabLst>
                <a:tab pos="149860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проведены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определению тематики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типологии</a:t>
            </a:r>
            <a:r>
              <a:rPr sz="20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ресурсов,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78105" marR="1297940" indent="-65405">
              <a:lnSpc>
                <a:spcPts val="2070"/>
              </a:lnSpc>
              <a:spcBef>
                <a:spcPts val="770"/>
              </a:spcBef>
              <a:buClr>
                <a:srgbClr val="0658A2"/>
              </a:buClr>
              <a:buSzPct val="110810"/>
              <a:buFont typeface="Arial"/>
              <a:buChar char="•"/>
              <a:tabLst>
                <a:tab pos="170815" algn="l"/>
              </a:tabLst>
            </a:pPr>
            <a:r>
              <a:rPr sz="2000" spc="5" dirty="0">
                <a:latin typeface="Times New Roman" pitchFamily="18" charset="0"/>
                <a:cs typeface="Times New Roman" pitchFamily="18" charset="0"/>
              </a:rPr>
              <a:t>написаны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сценарные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планы для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разработки 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ЭОР,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отвечающих 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формам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активно-деятельностного взаимодействия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контентом,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78105" marR="897255" indent="-65405">
              <a:lnSpc>
                <a:spcPts val="2070"/>
              </a:lnSpc>
              <a:spcBef>
                <a:spcPts val="414"/>
              </a:spcBef>
              <a:buClr>
                <a:srgbClr val="0658A2"/>
              </a:buClr>
              <a:buSzPct val="110810"/>
              <a:buFont typeface="Arial"/>
              <a:buChar char="•"/>
              <a:tabLst>
                <a:tab pos="17081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созданы исходные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тексто-графические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15" dirty="0">
                <a:latin typeface="Times New Roman" pitchFamily="18" charset="0"/>
                <a:cs typeface="Times New Roman" pitchFamily="18" charset="0"/>
              </a:rPr>
              <a:t>мультимедиа- 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компоненты для</a:t>
            </a:r>
            <a:r>
              <a:rPr sz="20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ресурсов,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70180" indent="-157480">
              <a:lnSpc>
                <a:spcPct val="100000"/>
              </a:lnSpc>
              <a:spcBef>
                <a:spcPts val="220"/>
              </a:spcBef>
              <a:buClr>
                <a:srgbClr val="0658A2"/>
              </a:buClr>
              <a:buSzPct val="110810"/>
              <a:buFont typeface="Arial"/>
              <a:buChar char="•"/>
              <a:tabLst>
                <a:tab pos="17081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проведена </a:t>
            </a:r>
            <a:r>
              <a:rPr sz="2000" spc="10" dirty="0">
                <a:latin typeface="Times New Roman" pitchFamily="18" charset="0"/>
                <a:cs typeface="Times New Roman" pitchFamily="18" charset="0"/>
              </a:rPr>
              <a:t>сборка,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тестирование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отладка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работоспособности</a:t>
            </a:r>
            <a:r>
              <a:rPr sz="2000" spc="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ЭОР,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170180" indent="-157480">
              <a:lnSpc>
                <a:spcPct val="100000"/>
              </a:lnSpc>
              <a:spcBef>
                <a:spcPts val="365"/>
              </a:spcBef>
              <a:buClr>
                <a:srgbClr val="0658A2"/>
              </a:buClr>
              <a:buSzPct val="110810"/>
              <a:buFont typeface="Arial"/>
              <a:buChar char="•"/>
              <a:tabLst>
                <a:tab pos="170815" algn="l"/>
              </a:tabLst>
            </a:pPr>
            <a:r>
              <a:rPr sz="2000" dirty="0">
                <a:latin typeface="Times New Roman" pitchFamily="18" charset="0"/>
                <a:cs typeface="Times New Roman" pitchFamily="18" charset="0"/>
              </a:rPr>
              <a:t>заполнены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файлы манифестов и упакованы</a:t>
            </a:r>
            <a:r>
              <a:rPr sz="2000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85" dirty="0">
                <a:latin typeface="Times New Roman" pitchFamily="18" charset="0"/>
                <a:cs typeface="Times New Roman" pitchFamily="18" charset="0"/>
              </a:rPr>
              <a:t>ЭОР,</a:t>
            </a:r>
            <a:endParaRPr sz="2000">
              <a:latin typeface="Times New Roman" pitchFamily="18" charset="0"/>
              <a:cs typeface="Times New Roman" pitchFamily="18" charset="0"/>
            </a:endParaRPr>
          </a:p>
          <a:p>
            <a:pPr marL="78105" marR="236854" indent="-65405" algn="just">
              <a:lnSpc>
                <a:spcPct val="90900"/>
              </a:lnSpc>
              <a:spcBef>
                <a:spcPts val="570"/>
              </a:spcBef>
              <a:buClr>
                <a:srgbClr val="0658A2"/>
              </a:buClr>
              <a:buSzPct val="110810"/>
              <a:buFont typeface="Arial"/>
              <a:buChar char="•"/>
              <a:tabLst>
                <a:tab pos="170815" algn="l"/>
              </a:tabLst>
            </a:pPr>
            <a:r>
              <a:rPr sz="2000" spc="-5" dirty="0">
                <a:latin typeface="Times New Roman" pitchFamily="18" charset="0"/>
                <a:cs typeface="Times New Roman" pitchFamily="18" charset="0"/>
              </a:rPr>
              <a:t>разработана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применения ЭОР в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разных видах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системе работы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дошкольной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освоения 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детьми </a:t>
            </a:r>
            <a:r>
              <a:rPr sz="2000" dirty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возраста </a:t>
            </a:r>
            <a:r>
              <a:rPr sz="2000" spc="5" dirty="0"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sz="2000" spc="-10" dirty="0">
                <a:latin typeface="Times New Roman" pitchFamily="18" charset="0"/>
                <a:cs typeface="Times New Roman" pitchFamily="18" charset="0"/>
              </a:rPr>
              <a:t>безопасного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дорожного</a:t>
            </a:r>
            <a:r>
              <a:rPr sz="2000"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spc="-5" dirty="0">
                <a:latin typeface="Times New Roman" pitchFamily="18" charset="0"/>
                <a:cs typeface="Times New Roman" pitchFamily="18" charset="0"/>
              </a:rPr>
              <a:t>поведения.</a:t>
            </a:r>
            <a:endParaRPr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4670" y="302611"/>
            <a:ext cx="877443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0810">
              <a:lnSpc>
                <a:spcPct val="100000"/>
              </a:lnSpc>
            </a:pPr>
            <a:r>
              <a:rPr b="1" spc="-25" dirty="0">
                <a:latin typeface="Arial"/>
                <a:cs typeface="Arial"/>
              </a:rPr>
              <a:t>Цель </a:t>
            </a:r>
            <a:r>
              <a:rPr b="1" dirty="0">
                <a:latin typeface="Arial"/>
                <a:cs typeface="Arial"/>
              </a:rPr>
              <a:t>и </a:t>
            </a:r>
            <a:r>
              <a:rPr b="1" spc="-10" dirty="0">
                <a:latin typeface="Arial"/>
                <a:cs typeface="Arial"/>
              </a:rPr>
              <a:t>задачи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проекта</a:t>
            </a:r>
          </a:p>
        </p:txBody>
      </p:sp>
      <p:sp>
        <p:nvSpPr>
          <p:cNvPr id="6" name="object 6"/>
          <p:cNvSpPr/>
          <p:nvPr/>
        </p:nvSpPr>
        <p:spPr>
          <a:xfrm>
            <a:off x="898831" y="1010837"/>
            <a:ext cx="8874125" cy="0"/>
          </a:xfrm>
          <a:custGeom>
            <a:avLst/>
            <a:gdLst/>
            <a:ahLst/>
            <a:cxnLst/>
            <a:rect l="l" t="t" r="r" b="b"/>
            <a:pathLst>
              <a:path w="8874125">
                <a:moveTo>
                  <a:pt x="0" y="0"/>
                </a:moveTo>
                <a:lnTo>
                  <a:pt x="8874123" y="0"/>
                </a:lnTo>
              </a:path>
            </a:pathLst>
          </a:custGeom>
          <a:ln w="39433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5726" cy="6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228600"/>
            <a:ext cx="9465729" cy="709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228600"/>
            <a:ext cx="9137056" cy="1170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Состав </a:t>
            </a:r>
            <a:r>
              <a:rPr dirty="0">
                <a:latin typeface="Arial"/>
                <a:cs typeface="Arial"/>
              </a:rPr>
              <a:t>комплекта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ЭОР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7100" y="2482850"/>
            <a:ext cx="8467090" cy="4281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32155">
              <a:lnSpc>
                <a:spcPts val="1970"/>
              </a:lnSpc>
            </a:pPr>
            <a:r>
              <a:rPr sz="1850" spc="-5" dirty="0">
                <a:latin typeface="Arial"/>
                <a:cs typeface="Arial"/>
              </a:rPr>
              <a:t>Всего </a:t>
            </a:r>
            <a:r>
              <a:rPr sz="1850" spc="5" dirty="0">
                <a:latin typeface="Arial"/>
                <a:cs typeface="Arial"/>
              </a:rPr>
              <a:t>в </a:t>
            </a:r>
            <a:r>
              <a:rPr sz="1850" spc="10" dirty="0">
                <a:latin typeface="Arial"/>
                <a:cs typeface="Arial"/>
              </a:rPr>
              <a:t>рамках </a:t>
            </a:r>
            <a:r>
              <a:rPr sz="1850" spc="5" dirty="0">
                <a:latin typeface="Arial"/>
                <a:cs typeface="Arial"/>
              </a:rPr>
              <a:t>проекта </a:t>
            </a:r>
            <a:r>
              <a:rPr sz="1850" spc="-5" dirty="0">
                <a:latin typeface="Arial"/>
                <a:cs typeface="Arial"/>
              </a:rPr>
              <a:t>разработано </a:t>
            </a:r>
            <a:r>
              <a:rPr sz="1850" spc="5" dirty="0">
                <a:latin typeface="Arial"/>
                <a:cs typeface="Arial"/>
              </a:rPr>
              <a:t>25 комплектов с </a:t>
            </a:r>
            <a:r>
              <a:rPr sz="1850" b="1" spc="5" dirty="0">
                <a:latin typeface="Arial"/>
                <a:cs typeface="Arial"/>
              </a:rPr>
              <a:t>разнотипными  </a:t>
            </a:r>
            <a:r>
              <a:rPr sz="1850" b="1" dirty="0">
                <a:latin typeface="Arial"/>
                <a:cs typeface="Arial"/>
              </a:rPr>
              <a:t>электронными образовательными ресурсами, </a:t>
            </a:r>
            <a:r>
              <a:rPr sz="1850" spc="5" dirty="0">
                <a:latin typeface="Arial"/>
                <a:cs typeface="Arial"/>
              </a:rPr>
              <a:t>в их</a:t>
            </a:r>
            <a:r>
              <a:rPr sz="1850" spc="4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составе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600">
              <a:latin typeface="Times New Roman"/>
              <a:cs typeface="Times New Roman"/>
            </a:endParaRPr>
          </a:p>
          <a:p>
            <a:pPr marL="78105" indent="-65405">
              <a:lnSpc>
                <a:spcPct val="100000"/>
              </a:lnSpc>
              <a:buClr>
                <a:srgbClr val="0658A2"/>
              </a:buClr>
              <a:buSzPct val="110810"/>
              <a:buFont typeface="Arial"/>
              <a:buChar char="•"/>
              <a:tabLst>
                <a:tab pos="170815" algn="l"/>
              </a:tabLst>
            </a:pPr>
            <a:r>
              <a:rPr sz="1850" spc="5" dirty="0">
                <a:latin typeface="Arial"/>
                <a:cs typeface="Arial"/>
              </a:rPr>
              <a:t>интерактивные наглядно-демонстрационные ЭОР – 8</a:t>
            </a:r>
            <a:r>
              <a:rPr sz="1850" spc="-65" dirty="0">
                <a:latin typeface="Arial"/>
                <a:cs typeface="Arial"/>
              </a:rPr>
              <a:t> </a:t>
            </a:r>
            <a:r>
              <a:rPr sz="1850" spc="-85" dirty="0">
                <a:latin typeface="Arial"/>
                <a:cs typeface="Arial"/>
              </a:rPr>
              <a:t>ЭОР,</a:t>
            </a:r>
            <a:endParaRPr sz="1850">
              <a:latin typeface="Arial"/>
              <a:cs typeface="Arial"/>
            </a:endParaRPr>
          </a:p>
          <a:p>
            <a:pPr marL="78105" marR="5080" indent="-65405">
              <a:lnSpc>
                <a:spcPts val="2070"/>
              </a:lnSpc>
              <a:spcBef>
                <a:spcPts val="560"/>
              </a:spcBef>
              <a:buClr>
                <a:srgbClr val="0658A2"/>
              </a:buClr>
              <a:buSzPct val="110810"/>
              <a:buFont typeface="Arial"/>
              <a:buChar char="•"/>
              <a:tabLst>
                <a:tab pos="170815" algn="l"/>
              </a:tabLst>
            </a:pPr>
            <a:r>
              <a:rPr sz="1850" spc="5" dirty="0">
                <a:latin typeface="Arial"/>
                <a:cs typeface="Arial"/>
              </a:rPr>
              <a:t>игровые дидактические ЭОР – </a:t>
            </a:r>
            <a:r>
              <a:rPr sz="1850" spc="-65" dirty="0">
                <a:latin typeface="Arial"/>
                <a:cs typeface="Arial"/>
              </a:rPr>
              <a:t>11 </a:t>
            </a:r>
            <a:r>
              <a:rPr sz="1850" spc="-85" dirty="0">
                <a:latin typeface="Arial"/>
                <a:cs typeface="Arial"/>
              </a:rPr>
              <a:t>ЭОР, </a:t>
            </a:r>
            <a:r>
              <a:rPr sz="1850" spc="5" dirty="0">
                <a:latin typeface="Arial"/>
                <a:cs typeface="Arial"/>
              </a:rPr>
              <a:t>в </a:t>
            </a:r>
            <a:r>
              <a:rPr sz="1850" spc="-5" dirty="0">
                <a:latin typeface="Arial"/>
                <a:cs typeface="Arial"/>
              </a:rPr>
              <a:t>том </a:t>
            </a:r>
            <a:r>
              <a:rPr sz="1850" spc="5" dirty="0">
                <a:latin typeface="Arial"/>
                <a:cs typeface="Arial"/>
              </a:rPr>
              <a:t>числе игры, </a:t>
            </a:r>
            <a:r>
              <a:rPr sz="1850" spc="-5" dirty="0">
                <a:latin typeface="Arial"/>
                <a:cs typeface="Arial"/>
              </a:rPr>
              <a:t>обеспечивающие  </a:t>
            </a:r>
            <a:r>
              <a:rPr sz="1850" spc="5" dirty="0">
                <a:latin typeface="Arial"/>
                <a:cs typeface="Arial"/>
              </a:rPr>
              <a:t>коллективную </a:t>
            </a:r>
            <a:r>
              <a:rPr sz="1850" dirty="0">
                <a:latin typeface="Arial"/>
                <a:cs typeface="Arial"/>
              </a:rPr>
              <a:t>работу </a:t>
            </a:r>
            <a:r>
              <a:rPr sz="1850" spc="-15" dirty="0">
                <a:latin typeface="Arial"/>
                <a:cs typeface="Arial"/>
              </a:rPr>
              <a:t>детей </a:t>
            </a:r>
            <a:r>
              <a:rPr sz="1850" spc="5" dirty="0">
                <a:latin typeface="Arial"/>
                <a:cs typeface="Arial"/>
              </a:rPr>
              <a:t>на интерактивных </a:t>
            </a:r>
            <a:r>
              <a:rPr sz="1850" spc="-5" dirty="0">
                <a:latin typeface="Arial"/>
                <a:cs typeface="Arial"/>
              </a:rPr>
              <a:t>столах </a:t>
            </a:r>
            <a:r>
              <a:rPr sz="1850" spc="5" dirty="0">
                <a:latin typeface="Arial"/>
                <a:cs typeface="Arial"/>
              </a:rPr>
              <a:t>– 3</a:t>
            </a:r>
            <a:r>
              <a:rPr sz="1850" spc="10" dirty="0">
                <a:latin typeface="Arial"/>
                <a:cs typeface="Arial"/>
              </a:rPr>
              <a:t> </a:t>
            </a:r>
            <a:r>
              <a:rPr sz="1850" spc="-85" dirty="0">
                <a:latin typeface="Arial"/>
                <a:cs typeface="Arial"/>
              </a:rPr>
              <a:t>ЭОР,</a:t>
            </a:r>
            <a:endParaRPr sz="1850">
              <a:latin typeface="Arial"/>
              <a:cs typeface="Arial"/>
            </a:endParaRPr>
          </a:p>
          <a:p>
            <a:pPr marL="170180" indent="-157480">
              <a:lnSpc>
                <a:spcPct val="100000"/>
              </a:lnSpc>
              <a:spcBef>
                <a:spcPts val="220"/>
              </a:spcBef>
              <a:buClr>
                <a:srgbClr val="0658A2"/>
              </a:buClr>
              <a:buSzPct val="110810"/>
              <a:buFont typeface="Arial"/>
              <a:buChar char="•"/>
              <a:tabLst>
                <a:tab pos="170815" algn="l"/>
              </a:tabLst>
            </a:pPr>
            <a:r>
              <a:rPr sz="1850" dirty="0">
                <a:latin typeface="Arial"/>
                <a:cs typeface="Arial"/>
              </a:rPr>
              <a:t>творческие </a:t>
            </a:r>
            <a:r>
              <a:rPr sz="1850" spc="5" dirty="0">
                <a:latin typeface="Arial"/>
                <a:cs typeface="Arial"/>
              </a:rPr>
              <a:t>ЭОР – 4</a:t>
            </a:r>
            <a:r>
              <a:rPr sz="1850" spc="-75" dirty="0">
                <a:latin typeface="Arial"/>
                <a:cs typeface="Arial"/>
              </a:rPr>
              <a:t> </a:t>
            </a:r>
            <a:r>
              <a:rPr sz="1850" spc="-85" dirty="0">
                <a:latin typeface="Arial"/>
                <a:cs typeface="Arial"/>
              </a:rPr>
              <a:t>ЭОР,</a:t>
            </a:r>
            <a:endParaRPr sz="1850">
              <a:latin typeface="Arial"/>
              <a:cs typeface="Arial"/>
            </a:endParaRPr>
          </a:p>
          <a:p>
            <a:pPr marL="170180" indent="-157480">
              <a:lnSpc>
                <a:spcPct val="100000"/>
              </a:lnSpc>
              <a:spcBef>
                <a:spcPts val="365"/>
              </a:spcBef>
              <a:buClr>
                <a:srgbClr val="0658A2"/>
              </a:buClr>
              <a:buSzPct val="110810"/>
              <a:buFont typeface="Arial"/>
              <a:buChar char="•"/>
              <a:tabLst>
                <a:tab pos="170815" algn="l"/>
              </a:tabLst>
            </a:pPr>
            <a:r>
              <a:rPr sz="1850" dirty="0">
                <a:latin typeface="Arial"/>
                <a:cs typeface="Arial"/>
              </a:rPr>
              <a:t>досуговые </a:t>
            </a:r>
            <a:r>
              <a:rPr sz="1850" spc="5" dirty="0">
                <a:latin typeface="Arial"/>
                <a:cs typeface="Arial"/>
              </a:rPr>
              <a:t>ЭОР – 2</a:t>
            </a:r>
            <a:r>
              <a:rPr sz="1850" spc="-55" dirty="0">
                <a:latin typeface="Arial"/>
                <a:cs typeface="Arial"/>
              </a:rPr>
              <a:t> </a:t>
            </a:r>
            <a:r>
              <a:rPr sz="1850" spc="-85" dirty="0">
                <a:latin typeface="Arial"/>
                <a:cs typeface="Arial"/>
              </a:rPr>
              <a:t>ЭОР.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95"/>
              </a:lnSpc>
              <a:spcBef>
                <a:spcPts val="1485"/>
              </a:spcBef>
            </a:pPr>
            <a:r>
              <a:rPr sz="1850" spc="5" dirty="0">
                <a:latin typeface="Arial"/>
                <a:cs typeface="Arial"/>
              </a:rPr>
              <a:t>К </a:t>
            </a:r>
            <a:r>
              <a:rPr sz="1850" spc="15" dirty="0">
                <a:latin typeface="Arial"/>
                <a:cs typeface="Arial"/>
              </a:rPr>
              <a:t>каждому </a:t>
            </a:r>
            <a:r>
              <a:rPr sz="1850" spc="5" dirty="0">
                <a:latin typeface="Arial"/>
                <a:cs typeface="Arial"/>
              </a:rPr>
              <a:t>ЭОР </a:t>
            </a:r>
            <a:r>
              <a:rPr sz="1850" spc="-10" dirty="0">
                <a:latin typeface="Arial"/>
                <a:cs typeface="Arial"/>
              </a:rPr>
              <a:t>прилагается </a:t>
            </a:r>
            <a:r>
              <a:rPr sz="1850" spc="5" dirty="0">
                <a:latin typeface="Arial"/>
                <a:cs typeface="Arial"/>
              </a:rPr>
              <a:t>файл с описанием </a:t>
            </a:r>
            <a:r>
              <a:rPr sz="1850" b="1" spc="-5" dirty="0">
                <a:latin typeface="Arial"/>
                <a:cs typeface="Arial"/>
              </a:rPr>
              <a:t>методики</a:t>
            </a:r>
            <a:r>
              <a:rPr sz="1850" b="1" spc="40" dirty="0">
                <a:latin typeface="Arial"/>
                <a:cs typeface="Arial"/>
              </a:rPr>
              <a:t> </a:t>
            </a:r>
            <a:r>
              <a:rPr sz="1850" b="1" spc="-5" dirty="0">
                <a:latin typeface="Arial"/>
                <a:cs typeface="Arial"/>
              </a:rPr>
              <a:t>использования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ts val="2095"/>
              </a:lnSpc>
            </a:pPr>
            <a:r>
              <a:rPr sz="1850" dirty="0">
                <a:latin typeface="Arial"/>
                <a:cs typeface="Arial"/>
              </a:rPr>
              <a:t>электронного ресурса </a:t>
            </a:r>
            <a:r>
              <a:rPr sz="1850" spc="5" dirty="0">
                <a:latin typeface="Arial"/>
                <a:cs typeface="Arial"/>
              </a:rPr>
              <a:t>в </a:t>
            </a:r>
            <a:r>
              <a:rPr sz="1850" spc="-5" dirty="0">
                <a:latin typeface="Arial"/>
                <a:cs typeface="Arial"/>
              </a:rPr>
              <a:t>работе </a:t>
            </a:r>
            <a:r>
              <a:rPr sz="1850" spc="5" dirty="0">
                <a:latin typeface="Arial"/>
                <a:cs typeface="Arial"/>
              </a:rPr>
              <a:t>с </a:t>
            </a:r>
            <a:r>
              <a:rPr sz="1850" spc="-5" dirty="0">
                <a:latin typeface="Arial"/>
                <a:cs typeface="Arial"/>
              </a:rPr>
              <a:t>детьми </a:t>
            </a:r>
            <a:r>
              <a:rPr sz="1850" dirty="0">
                <a:latin typeface="Arial"/>
                <a:cs typeface="Arial"/>
              </a:rPr>
              <a:t>дошкольного</a:t>
            </a:r>
            <a:r>
              <a:rPr sz="1850" spc="-5" dirty="0">
                <a:latin typeface="Arial"/>
                <a:cs typeface="Arial"/>
              </a:rPr>
              <a:t> возраста.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 marR="306705">
              <a:lnSpc>
                <a:spcPts val="1970"/>
              </a:lnSpc>
            </a:pPr>
            <a:r>
              <a:rPr sz="1850" spc="-10" dirty="0">
                <a:latin typeface="Arial"/>
                <a:cs typeface="Arial"/>
              </a:rPr>
              <a:t>Разработанные </a:t>
            </a:r>
            <a:r>
              <a:rPr sz="1850" dirty="0">
                <a:latin typeface="Arial"/>
                <a:cs typeface="Arial"/>
              </a:rPr>
              <a:t>ресурсы </a:t>
            </a:r>
            <a:r>
              <a:rPr sz="1850" spc="5" dirty="0">
                <a:latin typeface="Arial"/>
                <a:cs typeface="Arial"/>
              </a:rPr>
              <a:t>и </a:t>
            </a:r>
            <a:r>
              <a:rPr sz="1850" spc="-15" dirty="0">
                <a:latin typeface="Arial"/>
                <a:cs typeface="Arial"/>
              </a:rPr>
              <a:t>методики </a:t>
            </a:r>
            <a:r>
              <a:rPr sz="1850" spc="5" dirty="0">
                <a:latin typeface="Arial"/>
                <a:cs typeface="Arial"/>
              </a:rPr>
              <a:t>их применения </a:t>
            </a:r>
            <a:r>
              <a:rPr sz="1850" spc="-10" dirty="0">
                <a:latin typeface="Arial"/>
                <a:cs typeface="Arial"/>
              </a:rPr>
              <a:t>подготовлены </a:t>
            </a:r>
            <a:r>
              <a:rPr sz="1850" spc="5" dirty="0">
                <a:latin typeface="Arial"/>
                <a:cs typeface="Arial"/>
              </a:rPr>
              <a:t>в  </a:t>
            </a:r>
            <a:r>
              <a:rPr sz="1850" spc="-5" dirty="0">
                <a:latin typeface="Arial"/>
                <a:cs typeface="Arial"/>
              </a:rPr>
              <a:t>соответствии </a:t>
            </a:r>
            <a:r>
              <a:rPr sz="1850" spc="5" dirty="0">
                <a:latin typeface="Arial"/>
                <a:cs typeface="Arial"/>
              </a:rPr>
              <a:t>с </a:t>
            </a:r>
            <a:r>
              <a:rPr sz="1850" dirty="0">
                <a:latin typeface="Arial"/>
                <a:cs typeface="Arial"/>
              </a:rPr>
              <a:t>требованиями </a:t>
            </a:r>
            <a:r>
              <a:rPr sz="1850" spc="-10" dirty="0">
                <a:latin typeface="Arial"/>
                <a:cs typeface="Arial"/>
              </a:rPr>
              <a:t>Государственного </a:t>
            </a:r>
            <a:r>
              <a:rPr sz="1850" spc="5" dirty="0">
                <a:latin typeface="Arial"/>
                <a:cs typeface="Arial"/>
              </a:rPr>
              <a:t>контракта и </a:t>
            </a:r>
            <a:r>
              <a:rPr sz="1850" dirty="0">
                <a:latin typeface="Arial"/>
                <a:cs typeface="Arial"/>
              </a:rPr>
              <a:t>переданы </a:t>
            </a:r>
            <a:r>
              <a:rPr sz="1850" spc="5" dirty="0">
                <a:latin typeface="Arial"/>
                <a:cs typeface="Arial"/>
              </a:rPr>
              <a:t>на  </a:t>
            </a:r>
            <a:r>
              <a:rPr sz="1850" spc="-20" dirty="0">
                <a:latin typeface="Arial"/>
                <a:cs typeface="Arial"/>
              </a:rPr>
              <a:t>экспертизу.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9900" y="349250"/>
            <a:ext cx="9372600" cy="152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5726" cy="6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228600"/>
            <a:ext cx="9465729" cy="709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228600"/>
            <a:ext cx="9137056" cy="1170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4670" y="302611"/>
            <a:ext cx="8732943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Состав </a:t>
            </a:r>
            <a:r>
              <a:rPr dirty="0">
                <a:latin typeface="Arial"/>
                <a:cs typeface="Arial"/>
              </a:rPr>
              <a:t>комплекта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ЭОР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2985" y="1479342"/>
            <a:ext cx="8780145" cy="432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 indent="-157480">
              <a:lnSpc>
                <a:spcPct val="100000"/>
              </a:lnSpc>
              <a:buClr>
                <a:srgbClr val="0658A2"/>
              </a:buClr>
              <a:buSzPct val="110810"/>
              <a:buFont typeface="Arial"/>
              <a:buChar char="•"/>
              <a:tabLst>
                <a:tab pos="170815" algn="l"/>
              </a:tabLst>
            </a:pPr>
            <a:r>
              <a:rPr sz="1850" b="1" spc="5" dirty="0">
                <a:latin typeface="Arial"/>
                <a:cs typeface="Arial"/>
              </a:rPr>
              <a:t>Интерактивные </a:t>
            </a:r>
            <a:r>
              <a:rPr sz="1850" b="1" dirty="0">
                <a:latin typeface="Arial"/>
                <a:cs typeface="Arial"/>
              </a:rPr>
              <a:t>наглядно-демонстрационные</a:t>
            </a:r>
            <a:r>
              <a:rPr sz="1850" b="1" spc="35" dirty="0">
                <a:latin typeface="Arial"/>
                <a:cs typeface="Arial"/>
              </a:rPr>
              <a:t> </a:t>
            </a:r>
            <a:r>
              <a:rPr sz="1850" b="1" spc="5" dirty="0">
                <a:latin typeface="Arial"/>
                <a:cs typeface="Arial"/>
              </a:rPr>
              <a:t>ЭОР</a:t>
            </a:r>
            <a:endParaRPr sz="1850">
              <a:latin typeface="Arial"/>
              <a:cs typeface="Arial"/>
            </a:endParaRPr>
          </a:p>
          <a:p>
            <a:pPr marL="12700" marR="271145">
              <a:lnSpc>
                <a:spcPts val="1970"/>
              </a:lnSpc>
              <a:spcBef>
                <a:spcPts val="434"/>
              </a:spcBef>
            </a:pPr>
            <a:r>
              <a:rPr sz="1850" u="heavy" dirty="0">
                <a:latin typeface="Arial"/>
                <a:cs typeface="Arial"/>
              </a:rPr>
              <a:t>Педагогическая </a:t>
            </a:r>
            <a:r>
              <a:rPr sz="1850" u="heavy" spc="-15" dirty="0">
                <a:latin typeface="Arial"/>
                <a:cs typeface="Arial"/>
              </a:rPr>
              <a:t>цель </a:t>
            </a:r>
            <a:r>
              <a:rPr sz="1850" spc="5" dirty="0">
                <a:latin typeface="Arial"/>
                <a:cs typeface="Arial"/>
              </a:rPr>
              <a:t>– </a:t>
            </a:r>
            <a:r>
              <a:rPr sz="1850" dirty="0">
                <a:latin typeface="Arial"/>
                <a:cs typeface="Arial"/>
              </a:rPr>
              <a:t>объяснение </a:t>
            </a:r>
            <a:r>
              <a:rPr sz="1850" spc="5" dirty="0">
                <a:latin typeface="Arial"/>
                <a:cs typeface="Arial"/>
              </a:rPr>
              <a:t>и </a:t>
            </a:r>
            <a:r>
              <a:rPr sz="1850" dirty="0">
                <a:latin typeface="Arial"/>
                <a:cs typeface="Arial"/>
              </a:rPr>
              <a:t>наглядное </a:t>
            </a:r>
            <a:r>
              <a:rPr sz="1850" spc="-5" dirty="0">
                <a:latin typeface="Arial"/>
                <a:cs typeface="Arial"/>
              </a:rPr>
              <a:t>представление нового  материала </a:t>
            </a:r>
            <a:r>
              <a:rPr sz="1850" spc="5" dirty="0">
                <a:latin typeface="Arial"/>
                <a:cs typeface="Arial"/>
              </a:rPr>
              <a:t>для </a:t>
            </a:r>
            <a:r>
              <a:rPr sz="1850" spc="-10" dirty="0">
                <a:latin typeface="Arial"/>
                <a:cs typeface="Arial"/>
              </a:rPr>
              <a:t>вовлечения </a:t>
            </a:r>
            <a:r>
              <a:rPr sz="1850" spc="-15" dirty="0">
                <a:latin typeface="Arial"/>
                <a:cs typeface="Arial"/>
              </a:rPr>
              <a:t>детей </a:t>
            </a:r>
            <a:r>
              <a:rPr sz="1850" spc="5" dirty="0">
                <a:latin typeface="Arial"/>
                <a:cs typeface="Arial"/>
              </a:rPr>
              <a:t>в активную </a:t>
            </a:r>
            <a:r>
              <a:rPr sz="1850" spc="-10" dirty="0">
                <a:latin typeface="Arial"/>
                <a:cs typeface="Arial"/>
              </a:rPr>
              <a:t>познавательную </a:t>
            </a:r>
            <a:r>
              <a:rPr sz="1850" dirty="0">
                <a:latin typeface="Arial"/>
                <a:cs typeface="Arial"/>
              </a:rPr>
              <a:t>деятельность,  пробуждения интереса </a:t>
            </a:r>
            <a:r>
              <a:rPr sz="1850" spc="5" dirty="0">
                <a:latin typeface="Arial"/>
                <a:cs typeface="Arial"/>
              </a:rPr>
              <a:t>и</a:t>
            </a:r>
            <a:r>
              <a:rPr sz="1850" spc="15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любопытства.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600">
              <a:latin typeface="Times New Roman"/>
              <a:cs typeface="Times New Roman"/>
            </a:endParaRPr>
          </a:p>
          <a:p>
            <a:pPr marL="170180" indent="-157480">
              <a:lnSpc>
                <a:spcPct val="100000"/>
              </a:lnSpc>
              <a:buClr>
                <a:srgbClr val="0658A2"/>
              </a:buClr>
              <a:buSzPct val="110810"/>
              <a:buFont typeface="Arial"/>
              <a:buChar char="•"/>
              <a:tabLst>
                <a:tab pos="170815" algn="l"/>
              </a:tabLst>
            </a:pPr>
            <a:r>
              <a:rPr sz="1850" b="1" spc="5" dirty="0">
                <a:latin typeface="Arial"/>
                <a:cs typeface="Arial"/>
              </a:rPr>
              <a:t>Игровые дидактические</a:t>
            </a:r>
            <a:r>
              <a:rPr sz="1850" b="1" spc="-75" dirty="0">
                <a:latin typeface="Arial"/>
                <a:cs typeface="Arial"/>
              </a:rPr>
              <a:t> </a:t>
            </a:r>
            <a:r>
              <a:rPr sz="1850" b="1" spc="5" dirty="0">
                <a:latin typeface="Arial"/>
                <a:cs typeface="Arial"/>
              </a:rPr>
              <a:t>ЭОР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ts val="1970"/>
              </a:lnSpc>
              <a:spcBef>
                <a:spcPts val="434"/>
              </a:spcBef>
            </a:pPr>
            <a:r>
              <a:rPr sz="1850" u="heavy" dirty="0">
                <a:latin typeface="Arial"/>
                <a:cs typeface="Arial"/>
              </a:rPr>
              <a:t>Педагогическая </a:t>
            </a:r>
            <a:r>
              <a:rPr sz="1850" u="heavy" spc="-15" dirty="0">
                <a:latin typeface="Arial"/>
                <a:cs typeface="Arial"/>
              </a:rPr>
              <a:t>цель </a:t>
            </a:r>
            <a:r>
              <a:rPr sz="1850" spc="5" dirty="0">
                <a:latin typeface="Arial"/>
                <a:cs typeface="Arial"/>
              </a:rPr>
              <a:t>– </a:t>
            </a:r>
            <a:r>
              <a:rPr sz="1850" dirty="0">
                <a:latin typeface="Arial"/>
                <a:cs typeface="Arial"/>
              </a:rPr>
              <a:t>усвоение </a:t>
            </a:r>
            <a:r>
              <a:rPr sz="1850" spc="-5" dirty="0">
                <a:latin typeface="Arial"/>
                <a:cs typeface="Arial"/>
              </a:rPr>
              <a:t>материала </a:t>
            </a:r>
            <a:r>
              <a:rPr sz="1850" dirty="0">
                <a:latin typeface="Arial"/>
                <a:cs typeface="Arial"/>
              </a:rPr>
              <a:t>путем выполнения интерактивного  </a:t>
            </a:r>
            <a:r>
              <a:rPr sz="1850" spc="-5" dirty="0">
                <a:latin typeface="Arial"/>
                <a:cs typeface="Arial"/>
              </a:rPr>
              <a:t>игрового </a:t>
            </a:r>
            <a:r>
              <a:rPr sz="1850" spc="5" dirty="0">
                <a:latin typeface="Arial"/>
                <a:cs typeface="Arial"/>
              </a:rPr>
              <a:t>задания с </a:t>
            </a:r>
            <a:r>
              <a:rPr sz="1850" dirty="0">
                <a:latin typeface="Arial"/>
                <a:cs typeface="Arial"/>
              </a:rPr>
              <a:t>обратной</a:t>
            </a:r>
            <a:r>
              <a:rPr sz="1850" spc="-30" dirty="0">
                <a:latin typeface="Arial"/>
                <a:cs typeface="Arial"/>
              </a:rPr>
              <a:t> </a:t>
            </a:r>
            <a:r>
              <a:rPr sz="1850" dirty="0">
                <a:latin typeface="Arial"/>
                <a:cs typeface="Arial"/>
              </a:rPr>
              <a:t>связью.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600">
              <a:latin typeface="Times New Roman"/>
              <a:cs typeface="Times New Roman"/>
            </a:endParaRPr>
          </a:p>
          <a:p>
            <a:pPr marL="170180" indent="-157480">
              <a:lnSpc>
                <a:spcPct val="100000"/>
              </a:lnSpc>
              <a:buClr>
                <a:srgbClr val="0658A2"/>
              </a:buClr>
              <a:buSzPct val="110810"/>
              <a:buFont typeface="Arial"/>
              <a:buChar char="•"/>
              <a:tabLst>
                <a:tab pos="170815" algn="l"/>
              </a:tabLst>
            </a:pPr>
            <a:r>
              <a:rPr sz="1850" b="1" spc="-15" dirty="0">
                <a:latin typeface="Arial"/>
                <a:cs typeface="Arial"/>
              </a:rPr>
              <a:t>Творческие</a:t>
            </a:r>
            <a:r>
              <a:rPr sz="1850" b="1" spc="-40" dirty="0">
                <a:latin typeface="Arial"/>
                <a:cs typeface="Arial"/>
              </a:rPr>
              <a:t> </a:t>
            </a:r>
            <a:r>
              <a:rPr sz="1850" b="1" spc="5" dirty="0">
                <a:latin typeface="Arial"/>
                <a:cs typeface="Arial"/>
              </a:rPr>
              <a:t>ЭОР</a:t>
            </a:r>
            <a:endParaRPr sz="1850">
              <a:latin typeface="Arial"/>
              <a:cs typeface="Arial"/>
            </a:endParaRPr>
          </a:p>
          <a:p>
            <a:pPr marL="12700" marR="694055">
              <a:lnSpc>
                <a:spcPts val="1970"/>
              </a:lnSpc>
              <a:spcBef>
                <a:spcPts val="434"/>
              </a:spcBef>
            </a:pPr>
            <a:r>
              <a:rPr sz="1850" u="heavy" dirty="0">
                <a:latin typeface="Arial"/>
                <a:cs typeface="Arial"/>
              </a:rPr>
              <a:t>Педагогическая </a:t>
            </a:r>
            <a:r>
              <a:rPr sz="1850" u="heavy" spc="-15" dirty="0">
                <a:latin typeface="Arial"/>
                <a:cs typeface="Arial"/>
              </a:rPr>
              <a:t>цель </a:t>
            </a:r>
            <a:r>
              <a:rPr sz="1850" spc="5" dirty="0">
                <a:latin typeface="Arial"/>
                <a:cs typeface="Arial"/>
              </a:rPr>
              <a:t>– </a:t>
            </a:r>
            <a:r>
              <a:rPr sz="1850" dirty="0">
                <a:latin typeface="Arial"/>
                <a:cs typeface="Arial"/>
              </a:rPr>
              <a:t>организация </a:t>
            </a:r>
            <a:r>
              <a:rPr sz="1850" spc="-5" dirty="0">
                <a:latin typeface="Arial"/>
                <a:cs typeface="Arial"/>
              </a:rPr>
              <a:t>познавательно-исследовательской </a:t>
            </a:r>
            <a:r>
              <a:rPr sz="1850" spc="5" dirty="0">
                <a:latin typeface="Arial"/>
                <a:cs typeface="Arial"/>
              </a:rPr>
              <a:t>и  </a:t>
            </a:r>
            <a:r>
              <a:rPr sz="1850" dirty="0">
                <a:latin typeface="Arial"/>
                <a:cs typeface="Arial"/>
              </a:rPr>
              <a:t>творческо-продуктивной </a:t>
            </a:r>
            <a:r>
              <a:rPr sz="1850" spc="-5" dirty="0">
                <a:latin typeface="Arial"/>
                <a:cs typeface="Arial"/>
              </a:rPr>
              <a:t>деятельности</a:t>
            </a:r>
            <a:r>
              <a:rPr sz="1850" spc="55" dirty="0">
                <a:latin typeface="Arial"/>
                <a:cs typeface="Arial"/>
              </a:rPr>
              <a:t> </a:t>
            </a:r>
            <a:r>
              <a:rPr sz="1850" spc="5" dirty="0">
                <a:latin typeface="Arial"/>
                <a:cs typeface="Arial"/>
              </a:rPr>
              <a:t>дошкольников.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600">
              <a:latin typeface="Times New Roman"/>
              <a:cs typeface="Times New Roman"/>
            </a:endParaRPr>
          </a:p>
          <a:p>
            <a:pPr marL="170180" indent="-157480">
              <a:lnSpc>
                <a:spcPct val="100000"/>
              </a:lnSpc>
              <a:buClr>
                <a:srgbClr val="0658A2"/>
              </a:buClr>
              <a:buSzPct val="110810"/>
              <a:buFont typeface="Arial"/>
              <a:buChar char="•"/>
              <a:tabLst>
                <a:tab pos="170815" algn="l"/>
              </a:tabLst>
            </a:pPr>
            <a:r>
              <a:rPr sz="1850" b="1" dirty="0">
                <a:latin typeface="Arial"/>
                <a:cs typeface="Arial"/>
              </a:rPr>
              <a:t>Досуговые</a:t>
            </a:r>
            <a:r>
              <a:rPr sz="1850" b="1" spc="-50" dirty="0">
                <a:latin typeface="Arial"/>
                <a:cs typeface="Arial"/>
              </a:rPr>
              <a:t> </a:t>
            </a:r>
            <a:r>
              <a:rPr sz="1850" b="1" spc="5" dirty="0">
                <a:latin typeface="Arial"/>
                <a:cs typeface="Arial"/>
              </a:rPr>
              <a:t>ЭОР</a:t>
            </a:r>
            <a:endParaRPr sz="1850">
              <a:latin typeface="Arial"/>
              <a:cs typeface="Arial"/>
            </a:endParaRPr>
          </a:p>
          <a:p>
            <a:pPr marL="12700" marR="1176020">
              <a:lnSpc>
                <a:spcPts val="1970"/>
              </a:lnSpc>
              <a:spcBef>
                <a:spcPts val="434"/>
              </a:spcBef>
            </a:pPr>
            <a:r>
              <a:rPr sz="1850" u="heavy" dirty="0">
                <a:latin typeface="Arial"/>
                <a:cs typeface="Arial"/>
              </a:rPr>
              <a:t>Педагогическая </a:t>
            </a:r>
            <a:r>
              <a:rPr sz="1850" u="heavy" spc="-15" dirty="0">
                <a:latin typeface="Arial"/>
                <a:cs typeface="Arial"/>
              </a:rPr>
              <a:t>цель </a:t>
            </a:r>
            <a:r>
              <a:rPr sz="1850" spc="5" dirty="0">
                <a:latin typeface="Arial"/>
                <a:cs typeface="Arial"/>
              </a:rPr>
              <a:t>– </a:t>
            </a:r>
            <a:r>
              <a:rPr sz="1850" spc="-5" dirty="0">
                <a:latin typeface="Arial"/>
                <a:cs typeface="Arial"/>
              </a:rPr>
              <a:t>проведение досуговой деятельности </a:t>
            </a:r>
            <a:r>
              <a:rPr sz="1850" spc="5" dirty="0">
                <a:latin typeface="Arial"/>
                <a:cs typeface="Arial"/>
              </a:rPr>
              <a:t>с </a:t>
            </a:r>
            <a:r>
              <a:rPr sz="1850" spc="-10" dirty="0">
                <a:latin typeface="Arial"/>
                <a:cs typeface="Arial"/>
              </a:rPr>
              <a:t>целью  </a:t>
            </a:r>
            <a:r>
              <a:rPr sz="1850" spc="5" dirty="0">
                <a:latin typeface="Arial"/>
                <a:cs typeface="Arial"/>
              </a:rPr>
              <a:t>закрепления на </a:t>
            </a:r>
            <a:r>
              <a:rPr sz="1850" spc="10" dirty="0">
                <a:latin typeface="Arial"/>
                <a:cs typeface="Arial"/>
              </a:rPr>
              <a:t>практике </a:t>
            </a:r>
            <a:r>
              <a:rPr sz="1850" dirty="0">
                <a:latin typeface="Arial"/>
                <a:cs typeface="Arial"/>
              </a:rPr>
              <a:t>полученных</a:t>
            </a:r>
            <a:r>
              <a:rPr sz="1850" spc="-45" dirty="0">
                <a:latin typeface="Arial"/>
                <a:cs typeface="Arial"/>
              </a:rPr>
              <a:t> </a:t>
            </a:r>
            <a:r>
              <a:rPr sz="1850" spc="5" dirty="0">
                <a:latin typeface="Arial"/>
                <a:cs typeface="Arial"/>
              </a:rPr>
              <a:t>знаний.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5726" cy="6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9900" y="0"/>
            <a:ext cx="9677400" cy="735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Содержание </a:t>
            </a:r>
            <a:r>
              <a:rPr spc="5" dirty="0">
                <a:latin typeface="Arial"/>
                <a:cs typeface="Arial"/>
              </a:rPr>
              <a:t>комплекта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ЭОР</a:t>
            </a:r>
          </a:p>
        </p:txBody>
      </p:sp>
      <p:sp>
        <p:nvSpPr>
          <p:cNvPr id="5" name="object 5"/>
          <p:cNvSpPr/>
          <p:nvPr/>
        </p:nvSpPr>
        <p:spPr>
          <a:xfrm>
            <a:off x="609600" y="228600"/>
            <a:ext cx="9137056" cy="1170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50900" y="2863850"/>
            <a:ext cx="8675180" cy="3746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06705">
              <a:lnSpc>
                <a:spcPts val="1970"/>
              </a:lnSpc>
            </a:pPr>
            <a:r>
              <a:rPr spc="-10" dirty="0">
                <a:latin typeface="Arial"/>
                <a:cs typeface="Arial"/>
              </a:rPr>
              <a:t>Разработанный </a:t>
            </a:r>
            <a:r>
              <a:rPr spc="10" dirty="0">
                <a:latin typeface="Arial"/>
                <a:cs typeface="Arial"/>
              </a:rPr>
              <a:t>комплект </a:t>
            </a:r>
            <a:r>
              <a:rPr spc="5" dirty="0">
                <a:latin typeface="Arial"/>
                <a:cs typeface="Arial"/>
              </a:rPr>
              <a:t>ЭОР </a:t>
            </a:r>
            <a:r>
              <a:rPr spc="-5" dirty="0">
                <a:latin typeface="Arial"/>
                <a:cs typeface="Arial"/>
              </a:rPr>
              <a:t>предназначен </a:t>
            </a:r>
            <a:r>
              <a:rPr spc="5" dirty="0">
                <a:latin typeface="Arial"/>
                <a:cs typeface="Arial"/>
              </a:rPr>
              <a:t>для </a:t>
            </a:r>
            <a:r>
              <a:rPr dirty="0">
                <a:latin typeface="Arial"/>
                <a:cs typeface="Arial"/>
              </a:rPr>
              <a:t>работы </a:t>
            </a:r>
            <a:r>
              <a:rPr spc="5" dirty="0">
                <a:latin typeface="Arial"/>
                <a:cs typeface="Arial"/>
              </a:rPr>
              <a:t>с </a:t>
            </a:r>
            <a:r>
              <a:rPr spc="-5" dirty="0">
                <a:latin typeface="Arial"/>
                <a:cs typeface="Arial"/>
              </a:rPr>
              <a:t>детьми </a:t>
            </a:r>
            <a:r>
              <a:rPr dirty="0">
                <a:latin typeface="Arial"/>
                <a:cs typeface="Arial"/>
              </a:rPr>
              <a:t>5–7 </a:t>
            </a:r>
            <a:r>
              <a:rPr spc="-15" dirty="0">
                <a:latin typeface="Arial"/>
                <a:cs typeface="Arial"/>
              </a:rPr>
              <a:t>лет  </a:t>
            </a:r>
            <a:r>
              <a:rPr spc="5" dirty="0">
                <a:latin typeface="Arial"/>
                <a:cs typeface="Arial"/>
              </a:rPr>
              <a:t>в дошкольных </a:t>
            </a:r>
            <a:r>
              <a:rPr spc="-10" dirty="0">
                <a:latin typeface="Arial"/>
                <a:cs typeface="Arial"/>
              </a:rPr>
              <a:t>образовательных </a:t>
            </a:r>
            <a:r>
              <a:rPr dirty="0">
                <a:latin typeface="Arial"/>
                <a:cs typeface="Arial"/>
              </a:rPr>
              <a:t>организациях разных </a:t>
            </a:r>
            <a:r>
              <a:rPr spc="5" dirty="0">
                <a:latin typeface="Arial"/>
                <a:cs typeface="Arial"/>
              </a:rPr>
              <a:t>регионов  </a:t>
            </a:r>
            <a:r>
              <a:rPr dirty="0">
                <a:latin typeface="Arial"/>
                <a:cs typeface="Arial"/>
              </a:rPr>
              <a:t>Российской</a:t>
            </a:r>
            <a:r>
              <a:rPr spc="-9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Федерации.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>
                <a:latin typeface="Arial"/>
                <a:cs typeface="Arial"/>
              </a:rPr>
              <a:t>Содержание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5" dirty="0">
                <a:latin typeface="Arial"/>
                <a:cs typeface="Arial"/>
              </a:rPr>
              <a:t>ЭОР</a:t>
            </a:r>
            <a:endParaRPr>
              <a:latin typeface="Arial"/>
              <a:cs typeface="Arial"/>
            </a:endParaRPr>
          </a:p>
          <a:p>
            <a:pPr marL="78105" marR="5080" indent="-65405">
              <a:lnSpc>
                <a:spcPts val="2070"/>
              </a:lnSpc>
              <a:spcBef>
                <a:spcPts val="869"/>
              </a:spcBef>
              <a:buClr>
                <a:srgbClr val="0070C0"/>
              </a:buClr>
              <a:buSzPct val="116216"/>
              <a:buFont typeface="Arial"/>
              <a:buChar char="•"/>
              <a:tabLst>
                <a:tab pos="175260" algn="l"/>
              </a:tabLst>
            </a:pPr>
            <a:r>
              <a:rPr spc="-5" dirty="0">
                <a:latin typeface="Arial"/>
                <a:cs typeface="Arial"/>
              </a:rPr>
              <a:t>создано </a:t>
            </a:r>
            <a:r>
              <a:rPr spc="5" dirty="0">
                <a:latin typeface="Arial"/>
                <a:cs typeface="Arial"/>
              </a:rPr>
              <a:t>в </a:t>
            </a:r>
            <a:r>
              <a:rPr spc="-5" dirty="0">
                <a:latin typeface="Arial"/>
                <a:cs typeface="Arial"/>
              </a:rPr>
              <a:t>соответствии </a:t>
            </a:r>
            <a:r>
              <a:rPr spc="5" dirty="0">
                <a:latin typeface="Arial"/>
                <a:cs typeface="Arial"/>
              </a:rPr>
              <a:t>с </a:t>
            </a:r>
            <a:r>
              <a:rPr dirty="0">
                <a:latin typeface="Arial"/>
                <a:cs typeface="Arial"/>
              </a:rPr>
              <a:t>требованиями </a:t>
            </a:r>
            <a:r>
              <a:rPr b="1" spc="5" dirty="0">
                <a:latin typeface="Arial"/>
                <a:cs typeface="Arial"/>
              </a:rPr>
              <a:t>Федерального </a:t>
            </a:r>
            <a:r>
              <a:rPr b="1" spc="-5" dirty="0">
                <a:latin typeface="Arial"/>
                <a:cs typeface="Arial"/>
              </a:rPr>
              <a:t>государственного  </a:t>
            </a:r>
            <a:r>
              <a:rPr b="1" dirty="0">
                <a:latin typeface="Arial"/>
                <a:cs typeface="Arial"/>
              </a:rPr>
              <a:t>образовательного стандарта </a:t>
            </a:r>
            <a:r>
              <a:rPr dirty="0">
                <a:latin typeface="Arial"/>
                <a:cs typeface="Arial"/>
              </a:rPr>
              <a:t>дошкольного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образования,</a:t>
            </a:r>
            <a:endParaRPr>
              <a:latin typeface="Arial"/>
              <a:cs typeface="Arial"/>
            </a:endParaRPr>
          </a:p>
          <a:p>
            <a:pPr marL="144145" marR="375285" indent="-131445">
              <a:lnSpc>
                <a:spcPct val="90900"/>
              </a:lnSpc>
              <a:spcBef>
                <a:spcPts val="1250"/>
              </a:spcBef>
              <a:buClr>
                <a:srgbClr val="0070C0"/>
              </a:buClr>
              <a:buSzPct val="116216"/>
              <a:buFont typeface="Arial"/>
              <a:buChar char="•"/>
              <a:tabLst>
                <a:tab pos="175260" algn="l"/>
              </a:tabLst>
            </a:pPr>
            <a:r>
              <a:rPr spc="-10" dirty="0">
                <a:latin typeface="Arial"/>
                <a:cs typeface="Arial"/>
              </a:rPr>
              <a:t>обеспечивает </a:t>
            </a:r>
            <a:r>
              <a:rPr dirty="0">
                <a:latin typeface="Arial"/>
                <a:cs typeface="Arial"/>
              </a:rPr>
              <a:t>ключевые </a:t>
            </a:r>
            <a:r>
              <a:rPr spc="5" dirty="0">
                <a:latin typeface="Arial"/>
                <a:cs typeface="Arial"/>
              </a:rPr>
              <a:t>для </a:t>
            </a:r>
            <a:r>
              <a:rPr dirty="0">
                <a:latin typeface="Arial"/>
                <a:cs typeface="Arial"/>
              </a:rPr>
              <a:t>дошкольного </a:t>
            </a:r>
            <a:r>
              <a:rPr spc="-5" dirty="0">
                <a:latin typeface="Arial"/>
                <a:cs typeface="Arial"/>
              </a:rPr>
              <a:t>возраста </a:t>
            </a:r>
            <a:r>
              <a:rPr spc="5" dirty="0">
                <a:latin typeface="Arial"/>
                <a:cs typeface="Arial"/>
              </a:rPr>
              <a:t>виды </a:t>
            </a:r>
            <a:r>
              <a:rPr spc="-5" dirty="0">
                <a:latin typeface="Arial"/>
                <a:cs typeface="Arial"/>
              </a:rPr>
              <a:t>деятельности  </a:t>
            </a:r>
            <a:r>
              <a:rPr spc="5" dirty="0">
                <a:latin typeface="Arial"/>
                <a:cs typeface="Arial"/>
              </a:rPr>
              <a:t>в </a:t>
            </a:r>
            <a:r>
              <a:rPr spc="10" dirty="0">
                <a:latin typeface="Arial"/>
                <a:cs typeface="Arial"/>
              </a:rPr>
              <a:t>рамках </a:t>
            </a:r>
            <a:r>
              <a:rPr dirty="0">
                <a:latin typeface="Arial"/>
                <a:cs typeface="Arial"/>
              </a:rPr>
              <a:t>освоения </a:t>
            </a:r>
            <a:r>
              <a:rPr spc="5" dirty="0">
                <a:latin typeface="Arial"/>
                <a:cs typeface="Arial"/>
              </a:rPr>
              <a:t>правил </a:t>
            </a:r>
            <a:r>
              <a:rPr spc="-10" dirty="0">
                <a:latin typeface="Arial"/>
                <a:cs typeface="Arial"/>
              </a:rPr>
              <a:t>безопасного </a:t>
            </a:r>
            <a:r>
              <a:rPr spc="-5" dirty="0">
                <a:latin typeface="Arial"/>
                <a:cs typeface="Arial"/>
              </a:rPr>
              <a:t>дорожного </a:t>
            </a:r>
            <a:r>
              <a:rPr spc="5" dirty="0">
                <a:latin typeface="Arial"/>
                <a:cs typeface="Arial"/>
              </a:rPr>
              <a:t>движения – </a:t>
            </a:r>
            <a:r>
              <a:rPr b="1" dirty="0">
                <a:latin typeface="Arial"/>
                <a:cs typeface="Arial"/>
              </a:rPr>
              <a:t>игровую,  познавательную, исследовательскую,</a:t>
            </a:r>
            <a:r>
              <a:rPr b="1" spc="6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творческо-продуктивную,</a:t>
            </a:r>
            <a:endParaRPr>
              <a:latin typeface="Arial"/>
              <a:cs typeface="Arial"/>
            </a:endParaRPr>
          </a:p>
          <a:p>
            <a:pPr marL="144145" marR="390525" indent="-131445">
              <a:lnSpc>
                <a:spcPts val="2070"/>
              </a:lnSpc>
              <a:spcBef>
                <a:spcPts val="770"/>
              </a:spcBef>
              <a:buClr>
                <a:srgbClr val="0070C0"/>
              </a:buClr>
              <a:buSzPct val="116216"/>
              <a:buFont typeface="Arial"/>
              <a:buChar char="•"/>
              <a:tabLst>
                <a:tab pos="175260" algn="l"/>
              </a:tabLst>
            </a:pPr>
            <a:r>
              <a:rPr spc="-5" dirty="0">
                <a:latin typeface="Arial"/>
                <a:cs typeface="Arial"/>
              </a:rPr>
              <a:t>способствует </a:t>
            </a:r>
            <a:r>
              <a:rPr dirty="0">
                <a:latin typeface="Arial"/>
                <a:cs typeface="Arial"/>
              </a:rPr>
              <a:t>организации системы </a:t>
            </a:r>
            <a:r>
              <a:rPr spc="-10" dirty="0">
                <a:latin typeface="Arial"/>
                <a:cs typeface="Arial"/>
              </a:rPr>
              <a:t>образовательных </a:t>
            </a:r>
            <a:r>
              <a:rPr spc="5" dirty="0">
                <a:latin typeface="Arial"/>
                <a:cs typeface="Arial"/>
              </a:rPr>
              <a:t>занятий в </a:t>
            </a:r>
            <a:r>
              <a:rPr dirty="0">
                <a:latin typeface="Arial"/>
                <a:cs typeface="Arial"/>
              </a:rPr>
              <a:t>группах,  </a:t>
            </a:r>
            <a:r>
              <a:rPr spc="5" dirty="0">
                <a:latin typeface="Arial"/>
                <a:cs typeface="Arial"/>
              </a:rPr>
              <a:t>в </a:t>
            </a:r>
            <a:r>
              <a:rPr spc="-5" dirty="0">
                <a:latin typeface="Arial"/>
                <a:cs typeface="Arial"/>
              </a:rPr>
              <a:t>том </a:t>
            </a:r>
            <a:r>
              <a:rPr spc="5" dirty="0">
                <a:latin typeface="Arial"/>
                <a:cs typeface="Arial"/>
              </a:rPr>
              <a:t>числе – </a:t>
            </a:r>
            <a:r>
              <a:rPr b="1" dirty="0">
                <a:latin typeface="Arial"/>
                <a:cs typeface="Arial"/>
              </a:rPr>
              <a:t>досуговых </a:t>
            </a:r>
            <a:r>
              <a:rPr b="1" spc="5" dirty="0">
                <a:latin typeface="Arial"/>
                <a:cs typeface="Arial"/>
              </a:rPr>
              <a:t>мероприятий </a:t>
            </a:r>
            <a:r>
              <a:rPr dirty="0">
                <a:latin typeface="Arial"/>
                <a:cs typeface="Arial"/>
              </a:rPr>
              <a:t>(праздников </a:t>
            </a:r>
            <a:r>
              <a:rPr spc="5" dirty="0">
                <a:latin typeface="Arial"/>
                <a:cs typeface="Arial"/>
              </a:rPr>
              <a:t>и </a:t>
            </a:r>
            <a:r>
              <a:rPr spc="-5" dirty="0">
                <a:latin typeface="Arial"/>
                <a:cs typeface="Arial"/>
              </a:rPr>
              <a:t>развлечений).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" y="228600"/>
            <a:ext cx="9110767" cy="958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5726" cy="6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228600"/>
            <a:ext cx="9465729" cy="709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228600"/>
            <a:ext cx="9137056" cy="1170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5" dirty="0">
                <a:latin typeface="Arial"/>
                <a:cs typeface="Arial"/>
              </a:rPr>
              <a:t>Список </a:t>
            </a:r>
            <a:r>
              <a:rPr spc="-10" dirty="0">
                <a:latin typeface="Arial"/>
                <a:cs typeface="Arial"/>
              </a:rPr>
              <a:t>разработанных</a:t>
            </a:r>
            <a:r>
              <a:rPr spc="-7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ЭОР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3753" y="1505279"/>
            <a:ext cx="21209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1.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753" y="1741923"/>
            <a:ext cx="21209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2.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3753" y="1978567"/>
            <a:ext cx="21209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3.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753" y="2215212"/>
            <a:ext cx="21209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4.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3753" y="2451856"/>
            <a:ext cx="21209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5.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3753" y="2688501"/>
            <a:ext cx="21209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6.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3753" y="2925145"/>
            <a:ext cx="21209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7.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3753" y="3161790"/>
            <a:ext cx="21209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8.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753" y="3398434"/>
            <a:ext cx="21209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9.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3753" y="3635079"/>
            <a:ext cx="33655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10.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3753" y="3871723"/>
            <a:ext cx="32004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spc="-130" dirty="0">
                <a:latin typeface="Arial"/>
                <a:cs typeface="Arial"/>
              </a:rPr>
              <a:t>1</a:t>
            </a:r>
            <a:r>
              <a:rPr sz="1750" dirty="0">
                <a:latin typeface="Arial"/>
                <a:cs typeface="Arial"/>
              </a:rPr>
              <a:t>1.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3753" y="4108367"/>
            <a:ext cx="33655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12.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3753" y="4345012"/>
            <a:ext cx="33655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13.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3753" y="4581656"/>
            <a:ext cx="33655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14.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32667" y="1505279"/>
            <a:ext cx="5363845" cy="3354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750" spc="-25" dirty="0">
                <a:latin typeface="Arial"/>
                <a:cs typeface="Arial"/>
              </a:rPr>
              <a:t>Улица </a:t>
            </a:r>
            <a:r>
              <a:rPr sz="1750" spc="5" dirty="0">
                <a:latin typeface="Arial"/>
                <a:cs typeface="Arial"/>
              </a:rPr>
              <a:t>и её</a:t>
            </a:r>
            <a:r>
              <a:rPr sz="1750" spc="-5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элементы</a:t>
            </a:r>
            <a:endParaRPr sz="1750">
              <a:latin typeface="Arial"/>
              <a:cs typeface="Arial"/>
            </a:endParaRPr>
          </a:p>
          <a:p>
            <a:pPr marL="12700" marR="1238250">
              <a:lnSpc>
                <a:spcPts val="1860"/>
              </a:lnSpc>
              <a:spcBef>
                <a:spcPts val="140"/>
              </a:spcBef>
            </a:pPr>
            <a:r>
              <a:rPr sz="1750" spc="-5" dirty="0">
                <a:latin typeface="Arial"/>
                <a:cs typeface="Arial"/>
              </a:rPr>
              <a:t>Пешеходный </a:t>
            </a:r>
            <a:r>
              <a:rPr sz="1750" spc="-10" dirty="0">
                <a:latin typeface="Arial"/>
                <a:cs typeface="Arial"/>
              </a:rPr>
              <a:t>переход. </a:t>
            </a:r>
            <a:r>
              <a:rPr sz="1750" spc="5" dirty="0">
                <a:latin typeface="Arial"/>
                <a:cs typeface="Arial"/>
              </a:rPr>
              <a:t>Виды </a:t>
            </a:r>
            <a:r>
              <a:rPr sz="1750" spc="-10" dirty="0">
                <a:latin typeface="Arial"/>
                <a:cs typeface="Arial"/>
              </a:rPr>
              <a:t>переходов  Светофор. </a:t>
            </a:r>
            <a:r>
              <a:rPr sz="1750" dirty="0">
                <a:latin typeface="Arial"/>
                <a:cs typeface="Arial"/>
              </a:rPr>
              <a:t>Сигналы </a:t>
            </a:r>
            <a:r>
              <a:rPr sz="1750" spc="-10" dirty="0">
                <a:latin typeface="Arial"/>
                <a:cs typeface="Arial"/>
              </a:rPr>
              <a:t>светофора  Светофор </a:t>
            </a:r>
            <a:r>
              <a:rPr sz="1750" dirty="0">
                <a:latin typeface="Arial"/>
                <a:cs typeface="Arial"/>
              </a:rPr>
              <a:t>для </a:t>
            </a:r>
            <a:r>
              <a:rPr sz="1750" spc="-10" dirty="0">
                <a:latin typeface="Arial"/>
                <a:cs typeface="Arial"/>
              </a:rPr>
              <a:t>пешеходов  Регулировщик </a:t>
            </a:r>
            <a:r>
              <a:rPr sz="1750" spc="5" dirty="0">
                <a:latin typeface="Arial"/>
                <a:cs typeface="Arial"/>
              </a:rPr>
              <a:t>и </a:t>
            </a:r>
            <a:r>
              <a:rPr sz="1750" spc="-10" dirty="0">
                <a:latin typeface="Arial"/>
                <a:cs typeface="Arial"/>
              </a:rPr>
              <a:t>его</a:t>
            </a:r>
            <a:r>
              <a:rPr sz="1750" spc="-45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сигналы</a:t>
            </a:r>
            <a:endParaRPr sz="1750">
              <a:latin typeface="Arial"/>
              <a:cs typeface="Arial"/>
            </a:endParaRPr>
          </a:p>
          <a:p>
            <a:pPr marL="12700" marR="2893060">
              <a:lnSpc>
                <a:spcPts val="1860"/>
              </a:lnSpc>
            </a:pPr>
            <a:r>
              <a:rPr sz="1750" dirty="0">
                <a:latin typeface="Arial"/>
                <a:cs typeface="Arial"/>
              </a:rPr>
              <a:t>Островок</a:t>
            </a:r>
            <a:r>
              <a:rPr sz="1750" spc="-35" dirty="0">
                <a:latin typeface="Arial"/>
                <a:cs typeface="Arial"/>
              </a:rPr>
              <a:t> </a:t>
            </a:r>
            <a:r>
              <a:rPr sz="1750" spc="-5" dirty="0">
                <a:latin typeface="Arial"/>
                <a:cs typeface="Arial"/>
              </a:rPr>
              <a:t>безопасности  </a:t>
            </a:r>
            <a:r>
              <a:rPr sz="1750" dirty="0">
                <a:latin typeface="Arial"/>
                <a:cs typeface="Arial"/>
              </a:rPr>
              <a:t>Дорожные знаки-1  Дорожные</a:t>
            </a:r>
            <a:r>
              <a:rPr sz="1750" spc="-4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знаки-2</a:t>
            </a:r>
            <a:endParaRPr sz="1750">
              <a:latin typeface="Arial"/>
              <a:cs typeface="Arial"/>
            </a:endParaRPr>
          </a:p>
          <a:p>
            <a:pPr marL="14604" marR="5080" indent="-2540">
              <a:lnSpc>
                <a:spcPts val="1860"/>
              </a:lnSpc>
            </a:pPr>
            <a:r>
              <a:rPr sz="1750" spc="5" dirty="0">
                <a:latin typeface="Arial"/>
                <a:cs typeface="Arial"/>
              </a:rPr>
              <a:t>Запрещающие и </a:t>
            </a:r>
            <a:r>
              <a:rPr sz="1750" dirty="0">
                <a:latin typeface="Arial"/>
                <a:cs typeface="Arial"/>
              </a:rPr>
              <a:t>предупреждающие знаки. </a:t>
            </a:r>
            <a:r>
              <a:rPr sz="1750" spc="-5" dirty="0">
                <a:latin typeface="Arial"/>
                <a:cs typeface="Arial"/>
              </a:rPr>
              <a:t>Загадки  </a:t>
            </a:r>
            <a:r>
              <a:rPr sz="1750" dirty="0">
                <a:latin typeface="Arial"/>
                <a:cs typeface="Arial"/>
              </a:rPr>
              <a:t>Предписывающие </a:t>
            </a:r>
            <a:r>
              <a:rPr sz="1750" spc="5" dirty="0">
                <a:latin typeface="Arial"/>
                <a:cs typeface="Arial"/>
              </a:rPr>
              <a:t>знаки и знаки сервиса. </a:t>
            </a:r>
            <a:r>
              <a:rPr sz="1750" spc="-5" dirty="0">
                <a:latin typeface="Arial"/>
                <a:cs typeface="Arial"/>
              </a:rPr>
              <a:t>Загадки  </a:t>
            </a:r>
            <a:r>
              <a:rPr sz="1750" spc="-30" dirty="0">
                <a:latin typeface="Arial"/>
                <a:cs typeface="Arial"/>
              </a:rPr>
              <a:t>Транспорт.</a:t>
            </a:r>
            <a:r>
              <a:rPr sz="1750" spc="-55" dirty="0">
                <a:latin typeface="Arial"/>
                <a:cs typeface="Arial"/>
              </a:rPr>
              <a:t> </a:t>
            </a:r>
            <a:r>
              <a:rPr sz="1750" spc="-5" dirty="0">
                <a:latin typeface="Arial"/>
                <a:cs typeface="Arial"/>
              </a:rPr>
              <a:t>Загадки</a:t>
            </a:r>
            <a:endParaRPr sz="1750">
              <a:latin typeface="Arial"/>
              <a:cs typeface="Arial"/>
            </a:endParaRPr>
          </a:p>
          <a:p>
            <a:pPr marL="31750" marR="2258060">
              <a:lnSpc>
                <a:spcPts val="1860"/>
              </a:lnSpc>
            </a:pPr>
            <a:r>
              <a:rPr sz="1750" dirty="0">
                <a:latin typeface="Arial"/>
                <a:cs typeface="Arial"/>
              </a:rPr>
              <a:t>Дорожное движение. </a:t>
            </a:r>
            <a:r>
              <a:rPr sz="1750" spc="-5" dirty="0">
                <a:latin typeface="Arial"/>
                <a:cs typeface="Arial"/>
              </a:rPr>
              <a:t>Загадки  </a:t>
            </a:r>
            <a:r>
              <a:rPr sz="1750" spc="-15" dirty="0">
                <a:latin typeface="Arial"/>
                <a:cs typeface="Arial"/>
              </a:rPr>
              <a:t>Разгадай</a:t>
            </a:r>
            <a:r>
              <a:rPr sz="1750" spc="-55" dirty="0">
                <a:latin typeface="Arial"/>
                <a:cs typeface="Arial"/>
              </a:rPr>
              <a:t> </a:t>
            </a:r>
            <a:r>
              <a:rPr sz="1750" spc="-15" dirty="0">
                <a:latin typeface="Arial"/>
                <a:cs typeface="Arial"/>
              </a:rPr>
              <a:t>ребус</a:t>
            </a:r>
            <a:endParaRPr sz="1750">
              <a:latin typeface="Arial"/>
              <a:cs typeface="Arial"/>
            </a:endParaRPr>
          </a:p>
          <a:p>
            <a:pPr marL="31750">
              <a:lnSpc>
                <a:spcPts val="1839"/>
              </a:lnSpc>
            </a:pPr>
            <a:r>
              <a:rPr sz="1750" spc="5" dirty="0">
                <a:latin typeface="Arial"/>
                <a:cs typeface="Arial"/>
              </a:rPr>
              <a:t>Правила </a:t>
            </a:r>
            <a:r>
              <a:rPr sz="1750" spc="-10" dirty="0">
                <a:latin typeface="Arial"/>
                <a:cs typeface="Arial"/>
              </a:rPr>
              <a:t>перехода </a:t>
            </a:r>
            <a:r>
              <a:rPr sz="1750" spc="-5" dirty="0">
                <a:latin typeface="Arial"/>
                <a:cs typeface="Arial"/>
              </a:rPr>
              <a:t>проезжей </a:t>
            </a:r>
            <a:r>
              <a:rPr sz="1750" dirty="0">
                <a:latin typeface="Arial"/>
                <a:cs typeface="Arial"/>
              </a:rPr>
              <a:t>части. </a:t>
            </a:r>
            <a:r>
              <a:rPr sz="1750" spc="-5" dirty="0">
                <a:latin typeface="Arial"/>
                <a:cs typeface="Arial"/>
              </a:rPr>
              <a:t>Подбери</a:t>
            </a:r>
            <a:r>
              <a:rPr sz="1750" spc="25" dirty="0">
                <a:latin typeface="Arial"/>
                <a:cs typeface="Arial"/>
              </a:rPr>
              <a:t> </a:t>
            </a:r>
            <a:r>
              <a:rPr sz="1750" spc="-5" dirty="0">
                <a:latin typeface="Arial"/>
                <a:cs typeface="Arial"/>
              </a:rPr>
              <a:t>пару</a:t>
            </a:r>
            <a:endParaRPr sz="17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3753" y="5291590"/>
            <a:ext cx="33655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15.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3753" y="5528234"/>
            <a:ext cx="33655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16.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3753" y="5764879"/>
            <a:ext cx="33655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17.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3753" y="6001523"/>
            <a:ext cx="33655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18.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3753" y="6238168"/>
            <a:ext cx="33655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19.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3753" y="6474812"/>
            <a:ext cx="33655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20.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3753" y="6711457"/>
            <a:ext cx="33655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21.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3753" y="6948101"/>
            <a:ext cx="336550" cy="277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22.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51790" y="5324864"/>
            <a:ext cx="5915660" cy="1901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01445">
              <a:lnSpc>
                <a:spcPts val="1860"/>
              </a:lnSpc>
            </a:pPr>
            <a:r>
              <a:rPr sz="1750" dirty="0">
                <a:latin typeface="Arial"/>
                <a:cs typeface="Arial"/>
              </a:rPr>
              <a:t>Дорожные ситуации </a:t>
            </a:r>
            <a:r>
              <a:rPr sz="1750" spc="5" dirty="0">
                <a:latin typeface="Arial"/>
                <a:cs typeface="Arial"/>
              </a:rPr>
              <a:t>и </a:t>
            </a:r>
            <a:r>
              <a:rPr sz="1750" dirty="0">
                <a:latin typeface="Arial"/>
                <a:cs typeface="Arial"/>
              </a:rPr>
              <a:t>знаки. </a:t>
            </a:r>
            <a:r>
              <a:rPr sz="1750" spc="-5" dirty="0">
                <a:latin typeface="Arial"/>
                <a:cs typeface="Arial"/>
              </a:rPr>
              <a:t>Подбери пару  </a:t>
            </a:r>
            <a:r>
              <a:rPr sz="1750" spc="-10" dirty="0">
                <a:latin typeface="Arial"/>
                <a:cs typeface="Arial"/>
              </a:rPr>
              <a:t>Четвертый</a:t>
            </a:r>
            <a:r>
              <a:rPr sz="1750" spc="-5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лишний</a:t>
            </a:r>
            <a:endParaRPr sz="1750">
              <a:latin typeface="Arial"/>
              <a:cs typeface="Arial"/>
            </a:endParaRPr>
          </a:p>
          <a:p>
            <a:pPr marL="12700" marR="2750185">
              <a:lnSpc>
                <a:spcPts val="1860"/>
              </a:lnSpc>
            </a:pPr>
            <a:r>
              <a:rPr sz="1750" dirty="0">
                <a:latin typeface="Arial"/>
                <a:cs typeface="Arial"/>
              </a:rPr>
              <a:t>Дорожные знаки. </a:t>
            </a:r>
            <a:r>
              <a:rPr sz="1750" spc="-5" dirty="0">
                <a:latin typeface="Arial"/>
                <a:cs typeface="Arial"/>
              </a:rPr>
              <a:t>Группировка  </a:t>
            </a:r>
            <a:r>
              <a:rPr sz="1750" dirty="0">
                <a:latin typeface="Arial"/>
                <a:cs typeface="Arial"/>
              </a:rPr>
              <a:t>Дорожное</a:t>
            </a:r>
            <a:r>
              <a:rPr sz="1750" spc="-4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домино</a:t>
            </a:r>
            <a:endParaRPr sz="1750">
              <a:latin typeface="Arial"/>
              <a:cs typeface="Arial"/>
            </a:endParaRPr>
          </a:p>
          <a:p>
            <a:pPr marL="12700" marR="2999740">
              <a:lnSpc>
                <a:spcPts val="1860"/>
              </a:lnSpc>
            </a:pPr>
            <a:r>
              <a:rPr sz="1750" dirty="0">
                <a:latin typeface="Arial"/>
                <a:cs typeface="Arial"/>
              </a:rPr>
              <a:t>Дорожные ситуации. </a:t>
            </a:r>
            <a:r>
              <a:rPr sz="1750" spc="-5" dirty="0">
                <a:latin typeface="Arial"/>
                <a:cs typeface="Arial"/>
              </a:rPr>
              <a:t>Пазлы  </a:t>
            </a:r>
            <a:r>
              <a:rPr sz="1750" spc="-30" dirty="0">
                <a:latin typeface="Arial"/>
                <a:cs typeface="Arial"/>
              </a:rPr>
              <a:t>Транспорт. </a:t>
            </a:r>
            <a:r>
              <a:rPr sz="1750" spc="5" dirty="0">
                <a:latin typeface="Arial"/>
                <a:cs typeface="Arial"/>
              </a:rPr>
              <a:t>Плакаты  </a:t>
            </a:r>
            <a:r>
              <a:rPr sz="1750" spc="-5" dirty="0">
                <a:latin typeface="Arial"/>
                <a:cs typeface="Arial"/>
              </a:rPr>
              <a:t>Волшебный</a:t>
            </a:r>
            <a:r>
              <a:rPr sz="1750" spc="-40" dirty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светофор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750" dirty="0">
                <a:latin typeface="Arial"/>
                <a:cs typeface="Arial"/>
              </a:rPr>
              <a:t>Конструируем предупреждающие </a:t>
            </a:r>
            <a:r>
              <a:rPr sz="1750" spc="5" dirty="0">
                <a:latin typeface="Arial"/>
                <a:cs typeface="Arial"/>
              </a:rPr>
              <a:t>и запрещающие</a:t>
            </a:r>
            <a:r>
              <a:rPr sz="1750" spc="-65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знаки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5726" cy="6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228600"/>
            <a:ext cx="9465729" cy="709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9279" y="433460"/>
            <a:ext cx="7617459" cy="869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420"/>
              </a:lnSpc>
            </a:pPr>
            <a:r>
              <a:rPr dirty="0">
                <a:latin typeface="Arial"/>
                <a:cs typeface="Arial"/>
              </a:rPr>
              <a:t>Примеры </a:t>
            </a:r>
            <a:r>
              <a:rPr spc="-150" dirty="0">
                <a:latin typeface="Arial"/>
                <a:cs typeface="Arial"/>
              </a:rPr>
              <a:t>ЭОР. </a:t>
            </a:r>
            <a:r>
              <a:rPr dirty="0">
                <a:latin typeface="Arial"/>
                <a:cs typeface="Arial"/>
              </a:rPr>
              <a:t>Интерактивные </a:t>
            </a:r>
            <a:r>
              <a:rPr spc="-10" dirty="0">
                <a:latin typeface="Arial"/>
                <a:cs typeface="Arial"/>
              </a:rPr>
              <a:t>наглядно-  </a:t>
            </a:r>
            <a:r>
              <a:rPr dirty="0">
                <a:latin typeface="Arial"/>
                <a:cs typeface="Arial"/>
              </a:rPr>
              <a:t>демонстрационные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ЭОР</a:t>
            </a:r>
          </a:p>
        </p:txBody>
      </p:sp>
      <p:sp>
        <p:nvSpPr>
          <p:cNvPr id="5" name="object 5"/>
          <p:cNvSpPr/>
          <p:nvPr/>
        </p:nvSpPr>
        <p:spPr>
          <a:xfrm>
            <a:off x="469900" y="273050"/>
            <a:ext cx="9232900" cy="1339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5048" y="1753628"/>
            <a:ext cx="3470770" cy="26030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5048" y="4514469"/>
            <a:ext cx="3470770" cy="2603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085" y="4514469"/>
            <a:ext cx="3470770" cy="26030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7085" y="1753628"/>
            <a:ext cx="3470770" cy="26030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5726" cy="6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228600"/>
            <a:ext cx="9465729" cy="709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6100" y="0"/>
            <a:ext cx="9137056" cy="1170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Примеры </a:t>
            </a:r>
            <a:r>
              <a:rPr spc="-150" dirty="0">
                <a:latin typeface="Arial"/>
                <a:cs typeface="Arial"/>
              </a:rPr>
              <a:t>ЭОР. </a:t>
            </a:r>
            <a:r>
              <a:rPr dirty="0">
                <a:latin typeface="Arial"/>
                <a:cs typeface="Arial"/>
              </a:rPr>
              <a:t>Игровые </a:t>
            </a:r>
            <a:r>
              <a:rPr spc="5" dirty="0">
                <a:latin typeface="Arial"/>
                <a:cs typeface="Arial"/>
              </a:rPr>
              <a:t>дидактические</a:t>
            </a:r>
            <a:r>
              <a:rPr spc="10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ЭОР</a:t>
            </a:r>
          </a:p>
        </p:txBody>
      </p:sp>
      <p:sp>
        <p:nvSpPr>
          <p:cNvPr id="6" name="object 6"/>
          <p:cNvSpPr/>
          <p:nvPr/>
        </p:nvSpPr>
        <p:spPr>
          <a:xfrm>
            <a:off x="1231901" y="1873250"/>
            <a:ext cx="3581400" cy="25585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70100" y="4692650"/>
            <a:ext cx="3430715" cy="22698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7085" y="1797050"/>
            <a:ext cx="3364815" cy="22967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84900" y="4692650"/>
            <a:ext cx="3441015" cy="21936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1204" y="4067485"/>
            <a:ext cx="4706569" cy="2931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228600"/>
            <a:ext cx="9137056" cy="1170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9279" y="387323"/>
            <a:ext cx="8212455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dirty="0">
                <a:solidFill>
                  <a:srgbClr val="0070C0"/>
                </a:solidFill>
                <a:latin typeface="Arial"/>
                <a:cs typeface="Arial"/>
              </a:rPr>
              <a:t>Примеры </a:t>
            </a:r>
            <a:r>
              <a:rPr sz="3100" spc="-150" dirty="0">
                <a:solidFill>
                  <a:srgbClr val="0070C0"/>
                </a:solidFill>
                <a:latin typeface="Arial"/>
                <a:cs typeface="Arial"/>
              </a:rPr>
              <a:t>ЭОР. </a:t>
            </a:r>
            <a:r>
              <a:rPr sz="3100" dirty="0">
                <a:solidFill>
                  <a:srgbClr val="0070C0"/>
                </a:solidFill>
                <a:latin typeface="Arial"/>
                <a:cs typeface="Arial"/>
              </a:rPr>
              <a:t>Игровые </a:t>
            </a:r>
            <a:r>
              <a:rPr sz="3100" spc="5" dirty="0">
                <a:solidFill>
                  <a:srgbClr val="0070C0"/>
                </a:solidFill>
                <a:latin typeface="Arial"/>
                <a:cs typeface="Arial"/>
              </a:rPr>
              <a:t>дидактические</a:t>
            </a:r>
            <a:r>
              <a:rPr sz="3100" spc="1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100" spc="-5" dirty="0">
                <a:solidFill>
                  <a:srgbClr val="0070C0"/>
                </a:solidFill>
                <a:latin typeface="Arial"/>
                <a:cs typeface="Arial"/>
              </a:rPr>
              <a:t>ЭОР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80567" y="1322635"/>
            <a:ext cx="4342765" cy="323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b="1" spc="5" dirty="0">
                <a:solidFill>
                  <a:srgbClr val="0658A2"/>
                </a:solidFill>
                <a:latin typeface="Arial"/>
                <a:cs typeface="Arial"/>
              </a:rPr>
              <a:t>Игры </a:t>
            </a:r>
            <a:r>
              <a:rPr sz="2050" b="1" spc="10" dirty="0">
                <a:solidFill>
                  <a:srgbClr val="0658A2"/>
                </a:solidFill>
                <a:latin typeface="Arial"/>
                <a:cs typeface="Arial"/>
              </a:rPr>
              <a:t>для интерактивных</a:t>
            </a:r>
            <a:r>
              <a:rPr sz="2050" b="1" spc="-40" dirty="0">
                <a:solidFill>
                  <a:srgbClr val="0658A2"/>
                </a:solidFill>
                <a:latin typeface="Arial"/>
                <a:cs typeface="Arial"/>
              </a:rPr>
              <a:t> </a:t>
            </a:r>
            <a:r>
              <a:rPr sz="2050" b="1" spc="-10" dirty="0">
                <a:solidFill>
                  <a:srgbClr val="0658A2"/>
                </a:solidFill>
                <a:latin typeface="Arial"/>
                <a:cs typeface="Arial"/>
              </a:rPr>
              <a:t>столов</a:t>
            </a:r>
            <a:endParaRPr sz="2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4006" y="2095461"/>
            <a:ext cx="4706569" cy="2931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5726" cy="6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228600"/>
            <a:ext cx="9465729" cy="709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Примеры </a:t>
            </a:r>
            <a:r>
              <a:rPr spc="-150" dirty="0">
                <a:latin typeface="Arial"/>
                <a:cs typeface="Arial"/>
              </a:rPr>
              <a:t>ЭОР. </a:t>
            </a:r>
            <a:r>
              <a:rPr spc="-25" dirty="0">
                <a:latin typeface="Arial"/>
                <a:cs typeface="Arial"/>
              </a:rPr>
              <a:t>Творческие</a:t>
            </a:r>
            <a:r>
              <a:rPr spc="1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ЭОР</a:t>
            </a:r>
          </a:p>
        </p:txBody>
      </p:sp>
      <p:sp>
        <p:nvSpPr>
          <p:cNvPr id="5" name="object 5"/>
          <p:cNvSpPr/>
          <p:nvPr/>
        </p:nvSpPr>
        <p:spPr>
          <a:xfrm>
            <a:off x="609600" y="228600"/>
            <a:ext cx="9137056" cy="1170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1900" y="2025650"/>
            <a:ext cx="3588480" cy="22862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8621" y="4768850"/>
            <a:ext cx="3740880" cy="24144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52821" y="1949449"/>
            <a:ext cx="3680079" cy="2210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52821" y="4540250"/>
            <a:ext cx="3680079" cy="26430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228600"/>
            <a:ext cx="9465726" cy="6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0"/>
            <a:ext cx="9613899" cy="735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Применение </a:t>
            </a:r>
            <a:r>
              <a:rPr spc="-10" dirty="0"/>
              <a:t>разработанных</a:t>
            </a:r>
            <a:r>
              <a:rPr spc="-65" dirty="0"/>
              <a:t> </a:t>
            </a:r>
            <a:r>
              <a:rPr spc="-5" dirty="0"/>
              <a:t>ЭОР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0900" y="1492250"/>
            <a:ext cx="8442960" cy="235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0658A2"/>
                </a:solidFill>
                <a:latin typeface="Arial"/>
                <a:cs typeface="Arial"/>
              </a:rPr>
              <a:t>Применение ЭОР </a:t>
            </a:r>
            <a:r>
              <a:rPr sz="1650" spc="-10" dirty="0">
                <a:solidFill>
                  <a:srgbClr val="0658A2"/>
                </a:solidFill>
                <a:latin typeface="Arial"/>
                <a:cs typeface="Arial"/>
              </a:rPr>
              <a:t>поможет </a:t>
            </a:r>
            <a:r>
              <a:rPr sz="1650" dirty="0">
                <a:solidFill>
                  <a:srgbClr val="0658A2"/>
                </a:solidFill>
                <a:latin typeface="Arial"/>
                <a:cs typeface="Arial"/>
              </a:rPr>
              <a:t>решить </a:t>
            </a:r>
            <a:r>
              <a:rPr sz="1650" spc="-5" dirty="0">
                <a:solidFill>
                  <a:srgbClr val="0658A2"/>
                </a:solidFill>
                <a:latin typeface="Arial"/>
                <a:cs typeface="Arial"/>
              </a:rPr>
              <a:t>следующие психолого-педагогические</a:t>
            </a:r>
            <a:r>
              <a:rPr sz="1650" spc="80" dirty="0">
                <a:solidFill>
                  <a:srgbClr val="0658A2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0658A2"/>
                </a:solidFill>
                <a:latin typeface="Arial"/>
                <a:cs typeface="Arial"/>
              </a:rPr>
              <a:t>задачи:</a:t>
            </a:r>
            <a:endParaRPr sz="1650">
              <a:latin typeface="Arial"/>
              <a:cs typeface="Arial"/>
            </a:endParaRPr>
          </a:p>
          <a:p>
            <a:pPr marL="71120" indent="-58419">
              <a:lnSpc>
                <a:spcPct val="100000"/>
              </a:lnSpc>
              <a:spcBef>
                <a:spcPts val="710"/>
              </a:spcBef>
              <a:buClr>
                <a:srgbClr val="0658A2"/>
              </a:buClr>
              <a:buSzPct val="106060"/>
              <a:buFont typeface="Arial"/>
              <a:buChar char="•"/>
              <a:tabLst>
                <a:tab pos="149860" algn="l"/>
              </a:tabLst>
            </a:pPr>
            <a:r>
              <a:rPr sz="1650" dirty="0">
                <a:latin typeface="Arial"/>
                <a:cs typeface="Arial"/>
              </a:rPr>
              <a:t>ознакомление дошкольников с ПДД </a:t>
            </a:r>
            <a:r>
              <a:rPr sz="1650" spc="-5" dirty="0">
                <a:latin typeface="Arial"/>
                <a:cs typeface="Arial"/>
              </a:rPr>
              <a:t>Российской</a:t>
            </a:r>
            <a:r>
              <a:rPr sz="165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Федерации;</a:t>
            </a:r>
            <a:endParaRPr sz="165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spcBef>
                <a:spcPts val="90"/>
              </a:spcBef>
              <a:buClr>
                <a:srgbClr val="0658A2"/>
              </a:buClr>
              <a:buSzPct val="106060"/>
              <a:buFont typeface="Arial"/>
              <a:buChar char="•"/>
              <a:tabLst>
                <a:tab pos="149860" algn="l"/>
              </a:tabLst>
            </a:pPr>
            <a:r>
              <a:rPr sz="1650" dirty="0">
                <a:latin typeface="Arial"/>
                <a:cs typeface="Arial"/>
              </a:rPr>
              <a:t>формирование </a:t>
            </a:r>
            <a:r>
              <a:rPr sz="1650" spc="5" dirty="0">
                <a:latin typeface="Arial"/>
                <a:cs typeface="Arial"/>
              </a:rPr>
              <a:t>навыков </a:t>
            </a:r>
            <a:r>
              <a:rPr sz="1650" spc="-10" dirty="0">
                <a:latin typeface="Arial"/>
                <a:cs typeface="Arial"/>
              </a:rPr>
              <a:t>безопасного </a:t>
            </a:r>
            <a:r>
              <a:rPr sz="1650" spc="-5" dirty="0">
                <a:latin typeface="Arial"/>
                <a:cs typeface="Arial"/>
              </a:rPr>
              <a:t>поведения </a:t>
            </a:r>
            <a:r>
              <a:rPr sz="1650" dirty="0">
                <a:latin typeface="Arial"/>
                <a:cs typeface="Arial"/>
              </a:rPr>
              <a:t>на </a:t>
            </a:r>
            <a:r>
              <a:rPr sz="1650" spc="-10" dirty="0">
                <a:latin typeface="Arial"/>
                <a:cs typeface="Arial"/>
              </a:rPr>
              <a:t>улице, </a:t>
            </a:r>
            <a:r>
              <a:rPr sz="1650" dirty="0">
                <a:latin typeface="Arial"/>
                <a:cs typeface="Arial"/>
              </a:rPr>
              <a:t>на </a:t>
            </a:r>
            <a:r>
              <a:rPr sz="1650" spc="-5" dirty="0">
                <a:latin typeface="Arial"/>
                <a:cs typeface="Arial"/>
              </a:rPr>
              <a:t>дороге </a:t>
            </a:r>
            <a:r>
              <a:rPr sz="1650" dirty="0">
                <a:latin typeface="Arial"/>
                <a:cs typeface="Arial"/>
              </a:rPr>
              <a:t>и в</a:t>
            </a:r>
            <a:r>
              <a:rPr sz="1650" spc="45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транспорте;</a:t>
            </a:r>
            <a:endParaRPr sz="165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spcBef>
                <a:spcPts val="90"/>
              </a:spcBef>
              <a:buClr>
                <a:srgbClr val="0658A2"/>
              </a:buClr>
              <a:buSzPct val="106060"/>
              <a:buFont typeface="Arial"/>
              <a:buChar char="•"/>
              <a:tabLst>
                <a:tab pos="149860" algn="l"/>
              </a:tabLst>
            </a:pPr>
            <a:r>
              <a:rPr sz="1650" dirty="0">
                <a:latin typeface="Arial"/>
                <a:cs typeface="Arial"/>
              </a:rPr>
              <a:t>развитие </a:t>
            </a:r>
            <a:r>
              <a:rPr sz="1650" spc="-5" dirty="0">
                <a:latin typeface="Arial"/>
                <a:cs typeface="Arial"/>
              </a:rPr>
              <a:t>умений ориентироваться </a:t>
            </a:r>
            <a:r>
              <a:rPr sz="1650" dirty="0">
                <a:latin typeface="Arial"/>
                <a:cs typeface="Arial"/>
              </a:rPr>
              <a:t>в дорожно-транспортных</a:t>
            </a:r>
            <a:r>
              <a:rPr sz="1650" spc="3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ситуациях;</a:t>
            </a:r>
            <a:endParaRPr sz="1650">
              <a:latin typeface="Arial"/>
              <a:cs typeface="Arial"/>
            </a:endParaRPr>
          </a:p>
          <a:p>
            <a:pPr marL="149225" indent="-136525">
              <a:lnSpc>
                <a:spcPct val="100000"/>
              </a:lnSpc>
              <a:spcBef>
                <a:spcPts val="90"/>
              </a:spcBef>
              <a:buClr>
                <a:srgbClr val="0658A2"/>
              </a:buClr>
              <a:buSzPct val="106060"/>
              <a:buFont typeface="Arial"/>
              <a:buChar char="•"/>
              <a:tabLst>
                <a:tab pos="149860" algn="l"/>
              </a:tabLst>
            </a:pPr>
            <a:r>
              <a:rPr sz="1650" spc="-5" dirty="0">
                <a:latin typeface="Arial"/>
                <a:cs typeface="Arial"/>
              </a:rPr>
              <a:t>воспитание </a:t>
            </a:r>
            <a:r>
              <a:rPr sz="1650" spc="-20" dirty="0">
                <a:latin typeface="Arial"/>
                <a:cs typeface="Arial"/>
              </a:rPr>
              <a:t>культуры </a:t>
            </a:r>
            <a:r>
              <a:rPr sz="1650" spc="-5" dirty="0">
                <a:latin typeface="Arial"/>
                <a:cs typeface="Arial"/>
              </a:rPr>
              <a:t>поведения </a:t>
            </a:r>
            <a:r>
              <a:rPr sz="1650" dirty="0">
                <a:latin typeface="Arial"/>
                <a:cs typeface="Arial"/>
              </a:rPr>
              <a:t>на </a:t>
            </a:r>
            <a:r>
              <a:rPr sz="1650" spc="-10" dirty="0">
                <a:latin typeface="Arial"/>
                <a:cs typeface="Arial"/>
              </a:rPr>
              <a:t>улице, </a:t>
            </a:r>
            <a:r>
              <a:rPr sz="1650" dirty="0">
                <a:latin typeface="Arial"/>
                <a:cs typeface="Arial"/>
              </a:rPr>
              <a:t>на </a:t>
            </a:r>
            <a:r>
              <a:rPr sz="1650" spc="-5" dirty="0">
                <a:latin typeface="Arial"/>
                <a:cs typeface="Arial"/>
              </a:rPr>
              <a:t>дороге </a:t>
            </a:r>
            <a:r>
              <a:rPr sz="1650" dirty="0">
                <a:latin typeface="Arial"/>
                <a:cs typeface="Arial"/>
              </a:rPr>
              <a:t>и в</a:t>
            </a:r>
            <a:r>
              <a:rPr sz="1650" spc="95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транспорте;</a:t>
            </a:r>
            <a:endParaRPr sz="1650">
              <a:latin typeface="Arial"/>
              <a:cs typeface="Arial"/>
            </a:endParaRPr>
          </a:p>
          <a:p>
            <a:pPr marL="71120" marR="904240" indent="-58419">
              <a:lnSpc>
                <a:spcPts val="1760"/>
              </a:lnSpc>
              <a:spcBef>
                <a:spcPts val="330"/>
              </a:spcBef>
              <a:buClr>
                <a:srgbClr val="0658A2"/>
              </a:buClr>
              <a:buSzPct val="106060"/>
              <a:buFont typeface="Arial"/>
              <a:buChar char="•"/>
              <a:tabLst>
                <a:tab pos="149860" algn="l"/>
              </a:tabLst>
            </a:pPr>
            <a:r>
              <a:rPr sz="1650" dirty="0">
                <a:latin typeface="Arial"/>
                <a:cs typeface="Arial"/>
              </a:rPr>
              <a:t>формирование </a:t>
            </a:r>
            <a:r>
              <a:rPr sz="1650" spc="-10" dirty="0">
                <a:latin typeface="Arial"/>
                <a:cs typeface="Arial"/>
              </a:rPr>
              <a:t>сознательного </a:t>
            </a:r>
            <a:r>
              <a:rPr sz="1650" dirty="0">
                <a:latin typeface="Arial"/>
                <a:cs typeface="Arial"/>
              </a:rPr>
              <a:t>и </a:t>
            </a:r>
            <a:r>
              <a:rPr sz="1650" spc="-15" dirty="0">
                <a:latin typeface="Arial"/>
                <a:cs typeface="Arial"/>
              </a:rPr>
              <a:t>ответственного </a:t>
            </a:r>
            <a:r>
              <a:rPr sz="1650" spc="-5" dirty="0">
                <a:latin typeface="Arial"/>
                <a:cs typeface="Arial"/>
              </a:rPr>
              <a:t>отношения </a:t>
            </a:r>
            <a:r>
              <a:rPr sz="1650" dirty="0">
                <a:latin typeface="Arial"/>
                <a:cs typeface="Arial"/>
              </a:rPr>
              <a:t>к собственному  </a:t>
            </a:r>
            <a:r>
              <a:rPr sz="1650" spc="-5" dirty="0">
                <a:latin typeface="Arial"/>
                <a:cs typeface="Arial"/>
              </a:rPr>
              <a:t>здоровью, </a:t>
            </a:r>
            <a:r>
              <a:rPr sz="1650" dirty="0">
                <a:latin typeface="Arial"/>
                <a:cs typeface="Arial"/>
              </a:rPr>
              <a:t>к личной </a:t>
            </a:r>
            <a:r>
              <a:rPr sz="1650" spc="-5" dirty="0">
                <a:latin typeface="Arial"/>
                <a:cs typeface="Arial"/>
              </a:rPr>
              <a:t>безопасности </a:t>
            </a:r>
            <a:r>
              <a:rPr sz="1650" dirty="0">
                <a:latin typeface="Arial"/>
                <a:cs typeface="Arial"/>
              </a:rPr>
              <a:t>и </a:t>
            </a:r>
            <a:r>
              <a:rPr sz="1650" spc="-5" dirty="0">
                <a:latin typeface="Arial"/>
                <a:cs typeface="Arial"/>
              </a:rPr>
              <a:t>безопасности</a:t>
            </a:r>
            <a:r>
              <a:rPr sz="1650" spc="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окружающих;</a:t>
            </a:r>
            <a:endParaRPr sz="1650">
              <a:latin typeface="Arial"/>
              <a:cs typeface="Arial"/>
            </a:endParaRPr>
          </a:p>
          <a:p>
            <a:pPr marL="71120" marR="579120" indent="-58419">
              <a:lnSpc>
                <a:spcPts val="1760"/>
              </a:lnSpc>
              <a:spcBef>
                <a:spcPts val="310"/>
              </a:spcBef>
              <a:buClr>
                <a:srgbClr val="0658A2"/>
              </a:buClr>
              <a:buSzPct val="106060"/>
              <a:buFont typeface="Arial"/>
              <a:buChar char="•"/>
              <a:tabLst>
                <a:tab pos="149860" algn="l"/>
              </a:tabLst>
            </a:pPr>
            <a:r>
              <a:rPr sz="1650" dirty="0">
                <a:latin typeface="Arial"/>
                <a:cs typeface="Arial"/>
              </a:rPr>
              <a:t>развитие </a:t>
            </a:r>
            <a:r>
              <a:rPr sz="1650" spc="-5" dirty="0">
                <a:latin typeface="Arial"/>
                <a:cs typeface="Arial"/>
              </a:rPr>
              <a:t>таких </a:t>
            </a:r>
            <a:r>
              <a:rPr sz="1650" dirty="0">
                <a:latin typeface="Arial"/>
                <a:cs typeface="Arial"/>
              </a:rPr>
              <a:t>качеств, </a:t>
            </a:r>
            <a:r>
              <a:rPr sz="1650" spc="10" dirty="0">
                <a:latin typeface="Arial"/>
                <a:cs typeface="Arial"/>
              </a:rPr>
              <a:t>как </a:t>
            </a:r>
            <a:r>
              <a:rPr sz="1650" spc="-5" dirty="0">
                <a:latin typeface="Arial"/>
                <a:cs typeface="Arial"/>
              </a:rPr>
              <a:t>внимательность, </a:t>
            </a:r>
            <a:r>
              <a:rPr sz="1650" spc="-15" dirty="0">
                <a:latin typeface="Arial"/>
                <a:cs typeface="Arial"/>
              </a:rPr>
              <a:t>наблюдательность, </a:t>
            </a:r>
            <a:r>
              <a:rPr sz="1650" spc="-5" dirty="0">
                <a:latin typeface="Arial"/>
                <a:cs typeface="Arial"/>
              </a:rPr>
              <a:t>зрительное </a:t>
            </a:r>
            <a:r>
              <a:rPr sz="1650" dirty="0">
                <a:latin typeface="Arial"/>
                <a:cs typeface="Arial"/>
              </a:rPr>
              <a:t>и  </a:t>
            </a:r>
            <a:r>
              <a:rPr sz="1650" spc="-5" dirty="0">
                <a:latin typeface="Arial"/>
                <a:cs typeface="Arial"/>
              </a:rPr>
              <a:t>слуховое </a:t>
            </a:r>
            <a:r>
              <a:rPr sz="1650" dirty="0">
                <a:latin typeface="Arial"/>
                <a:cs typeface="Arial"/>
              </a:rPr>
              <a:t>восприятие, </a:t>
            </a:r>
            <a:r>
              <a:rPr sz="1650" spc="5" dirty="0">
                <a:latin typeface="Arial"/>
                <a:cs typeface="Arial"/>
              </a:rPr>
              <a:t>логическое </a:t>
            </a:r>
            <a:r>
              <a:rPr sz="1650" dirty="0">
                <a:latin typeface="Arial"/>
                <a:cs typeface="Arial"/>
              </a:rPr>
              <a:t>мышление, </a:t>
            </a:r>
            <a:r>
              <a:rPr sz="1650" spc="-5" dirty="0">
                <a:latin typeface="Arial"/>
                <a:cs typeface="Arial"/>
              </a:rPr>
              <a:t>самообладание,</a:t>
            </a:r>
            <a:r>
              <a:rPr sz="1650" spc="45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находчивость.</a:t>
            </a:r>
            <a:endParaRPr sz="1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2985" y="4073064"/>
            <a:ext cx="8980170" cy="225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86080">
              <a:lnSpc>
                <a:spcPts val="1760"/>
              </a:lnSpc>
            </a:pPr>
            <a:r>
              <a:rPr sz="1650" spc="-30" dirty="0">
                <a:solidFill>
                  <a:srgbClr val="0658A2"/>
                </a:solidFill>
                <a:latin typeface="Arial"/>
                <a:cs typeface="Arial"/>
              </a:rPr>
              <a:t>Результатами </a:t>
            </a:r>
            <a:r>
              <a:rPr sz="1650" spc="-5" dirty="0">
                <a:solidFill>
                  <a:srgbClr val="0658A2"/>
                </a:solidFill>
                <a:latin typeface="Arial"/>
                <a:cs typeface="Arial"/>
              </a:rPr>
              <a:t>внедрения </a:t>
            </a:r>
            <a:r>
              <a:rPr sz="1650" spc="-10" dirty="0">
                <a:solidFill>
                  <a:srgbClr val="0658A2"/>
                </a:solidFill>
                <a:latin typeface="Arial"/>
                <a:cs typeface="Arial"/>
              </a:rPr>
              <a:t>разработанного </a:t>
            </a:r>
            <a:r>
              <a:rPr sz="1650" dirty="0">
                <a:solidFill>
                  <a:srgbClr val="0658A2"/>
                </a:solidFill>
                <a:latin typeface="Arial"/>
                <a:cs typeface="Arial"/>
              </a:rPr>
              <a:t>комплекта в </a:t>
            </a:r>
            <a:r>
              <a:rPr sz="1650" spc="-10" dirty="0">
                <a:solidFill>
                  <a:srgbClr val="0658A2"/>
                </a:solidFill>
                <a:latin typeface="Arial"/>
                <a:cs typeface="Arial"/>
              </a:rPr>
              <a:t>воспитательно-образовательный  </a:t>
            </a:r>
            <a:r>
              <a:rPr sz="1650" dirty="0">
                <a:solidFill>
                  <a:srgbClr val="0658A2"/>
                </a:solidFill>
                <a:latin typeface="Arial"/>
                <a:cs typeface="Arial"/>
              </a:rPr>
              <a:t>процесс дошкольных учреждений</a:t>
            </a:r>
            <a:r>
              <a:rPr sz="1650" spc="-60" dirty="0">
                <a:solidFill>
                  <a:srgbClr val="0658A2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0658A2"/>
                </a:solidFill>
                <a:latin typeface="Arial"/>
                <a:cs typeface="Arial"/>
              </a:rPr>
              <a:t>будет</a:t>
            </a:r>
            <a:endParaRPr sz="1650">
              <a:latin typeface="Arial"/>
              <a:cs typeface="Arial"/>
            </a:endParaRPr>
          </a:p>
          <a:p>
            <a:pPr marL="71120" indent="-58419">
              <a:lnSpc>
                <a:spcPct val="100000"/>
              </a:lnSpc>
              <a:spcBef>
                <a:spcPts val="690"/>
              </a:spcBef>
              <a:buClr>
                <a:srgbClr val="0658A2"/>
              </a:buClr>
              <a:buSzPct val="106060"/>
              <a:buFont typeface="Arial"/>
              <a:buChar char="•"/>
              <a:tabLst>
                <a:tab pos="149860" algn="l"/>
              </a:tabLst>
            </a:pPr>
            <a:r>
              <a:rPr sz="1650" dirty="0">
                <a:latin typeface="Arial"/>
                <a:cs typeface="Arial"/>
              </a:rPr>
              <a:t>снижение дорожно-транспортных происшествий с участием </a:t>
            </a:r>
            <a:r>
              <a:rPr sz="1650" spc="-15" dirty="0">
                <a:latin typeface="Arial"/>
                <a:cs typeface="Arial"/>
              </a:rPr>
              <a:t>детей </a:t>
            </a:r>
            <a:r>
              <a:rPr sz="1650" spc="-5" dirty="0">
                <a:latin typeface="Arial"/>
                <a:cs typeface="Arial"/>
              </a:rPr>
              <a:t>дошкольного</a:t>
            </a:r>
            <a:r>
              <a:rPr sz="1650" spc="65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возраста,</a:t>
            </a:r>
            <a:endParaRPr sz="1650">
              <a:latin typeface="Arial"/>
              <a:cs typeface="Arial"/>
            </a:endParaRPr>
          </a:p>
          <a:p>
            <a:pPr marL="71120" marR="227329" indent="-58419">
              <a:lnSpc>
                <a:spcPts val="1760"/>
              </a:lnSpc>
              <a:spcBef>
                <a:spcPts val="330"/>
              </a:spcBef>
              <a:buClr>
                <a:srgbClr val="0658A2"/>
              </a:buClr>
              <a:buSzPct val="106060"/>
              <a:buFont typeface="Arial"/>
              <a:buChar char="•"/>
              <a:tabLst>
                <a:tab pos="149860" algn="l"/>
              </a:tabLst>
            </a:pPr>
            <a:r>
              <a:rPr sz="1650" spc="-5" dirty="0">
                <a:latin typeface="Arial"/>
                <a:cs typeface="Arial"/>
              </a:rPr>
              <a:t>воспитание грамотных </a:t>
            </a:r>
            <a:r>
              <a:rPr sz="1650" dirty="0">
                <a:latin typeface="Arial"/>
                <a:cs typeface="Arial"/>
              </a:rPr>
              <a:t>и </a:t>
            </a:r>
            <a:r>
              <a:rPr sz="1650" spc="-10" dirty="0">
                <a:latin typeface="Arial"/>
                <a:cs typeface="Arial"/>
              </a:rPr>
              <a:t>сознательных </a:t>
            </a:r>
            <a:r>
              <a:rPr sz="1650" dirty="0">
                <a:latin typeface="Arial"/>
                <a:cs typeface="Arial"/>
              </a:rPr>
              <a:t>участников </a:t>
            </a:r>
            <a:r>
              <a:rPr sz="1650" spc="-5" dirty="0">
                <a:latin typeface="Arial"/>
                <a:cs typeface="Arial"/>
              </a:rPr>
              <a:t>дорожного </a:t>
            </a:r>
            <a:r>
              <a:rPr sz="1650" dirty="0">
                <a:latin typeface="Arial"/>
                <a:cs typeface="Arial"/>
              </a:rPr>
              <a:t>движения, </a:t>
            </a:r>
            <a:r>
              <a:rPr sz="1650" spc="-10" dirty="0">
                <a:latin typeface="Arial"/>
                <a:cs typeface="Arial"/>
              </a:rPr>
              <a:t>внимательных  </a:t>
            </a:r>
            <a:r>
              <a:rPr sz="1650" dirty="0">
                <a:latin typeface="Arial"/>
                <a:cs typeface="Arial"/>
              </a:rPr>
              <a:t>не </a:t>
            </a:r>
            <a:r>
              <a:rPr sz="1650" spc="-5" dirty="0">
                <a:latin typeface="Arial"/>
                <a:cs typeface="Arial"/>
              </a:rPr>
              <a:t>только </a:t>
            </a:r>
            <a:r>
              <a:rPr sz="1650" dirty="0">
                <a:latin typeface="Arial"/>
                <a:cs typeface="Arial"/>
              </a:rPr>
              <a:t>к </a:t>
            </a:r>
            <a:r>
              <a:rPr sz="1650" spc="-5" dirty="0">
                <a:latin typeface="Arial"/>
                <a:cs typeface="Arial"/>
              </a:rPr>
              <a:t>себе, </a:t>
            </a:r>
            <a:r>
              <a:rPr sz="1650" dirty="0">
                <a:latin typeface="Arial"/>
                <a:cs typeface="Arial"/>
              </a:rPr>
              <a:t>но и окружающим</a:t>
            </a:r>
            <a:r>
              <a:rPr sz="1650" spc="-2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людям,</a:t>
            </a:r>
            <a:endParaRPr sz="1650">
              <a:latin typeface="Arial"/>
              <a:cs typeface="Arial"/>
            </a:endParaRPr>
          </a:p>
          <a:p>
            <a:pPr marL="71120" marR="683895" indent="-58419">
              <a:lnSpc>
                <a:spcPts val="1760"/>
              </a:lnSpc>
              <a:spcBef>
                <a:spcPts val="310"/>
              </a:spcBef>
              <a:buClr>
                <a:srgbClr val="0658A2"/>
              </a:buClr>
              <a:buSzPct val="106060"/>
              <a:buFont typeface="Arial"/>
              <a:buChar char="•"/>
              <a:tabLst>
                <a:tab pos="149860" algn="l"/>
              </a:tabLst>
            </a:pPr>
            <a:r>
              <a:rPr sz="1650" dirty="0">
                <a:latin typeface="Arial"/>
                <a:cs typeface="Arial"/>
              </a:rPr>
              <a:t>повышение квалификации </a:t>
            </a:r>
            <a:r>
              <a:rPr sz="1650" spc="-15" dirty="0">
                <a:latin typeface="Arial"/>
                <a:cs typeface="Arial"/>
              </a:rPr>
              <a:t>педагогов </a:t>
            </a:r>
            <a:r>
              <a:rPr sz="1650" dirty="0">
                <a:latin typeface="Arial"/>
                <a:cs typeface="Arial"/>
              </a:rPr>
              <a:t>в </a:t>
            </a:r>
            <a:r>
              <a:rPr sz="1650" spc="-10" dirty="0">
                <a:latin typeface="Arial"/>
                <a:cs typeface="Arial"/>
              </a:rPr>
              <a:t>области </a:t>
            </a:r>
            <a:r>
              <a:rPr sz="1650" spc="-5" dirty="0">
                <a:latin typeface="Arial"/>
                <a:cs typeface="Arial"/>
              </a:rPr>
              <a:t>преподавания </a:t>
            </a:r>
            <a:r>
              <a:rPr sz="1650" dirty="0">
                <a:latin typeface="Arial"/>
                <a:cs typeface="Arial"/>
              </a:rPr>
              <a:t>ПДД с применением  </a:t>
            </a:r>
            <a:r>
              <a:rPr sz="1650" spc="5" dirty="0">
                <a:latin typeface="Arial"/>
                <a:cs typeface="Arial"/>
              </a:rPr>
              <a:t>информационно-коммуникационных</a:t>
            </a:r>
            <a:r>
              <a:rPr sz="1650" spc="-95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технологий,</a:t>
            </a:r>
            <a:endParaRPr sz="1650">
              <a:latin typeface="Arial"/>
              <a:cs typeface="Arial"/>
            </a:endParaRPr>
          </a:p>
          <a:p>
            <a:pPr marL="71120" marR="393700" indent="-58419">
              <a:lnSpc>
                <a:spcPts val="1760"/>
              </a:lnSpc>
              <a:spcBef>
                <a:spcPts val="310"/>
              </a:spcBef>
              <a:buClr>
                <a:srgbClr val="0658A2"/>
              </a:buClr>
              <a:buSzPct val="106060"/>
              <a:buFont typeface="Arial"/>
              <a:buChar char="•"/>
              <a:tabLst>
                <a:tab pos="149860" algn="l"/>
              </a:tabLst>
            </a:pPr>
            <a:r>
              <a:rPr sz="1650" spc="-5" dirty="0">
                <a:latin typeface="Arial"/>
                <a:cs typeface="Arial"/>
              </a:rPr>
              <a:t>модернизация </a:t>
            </a:r>
            <a:r>
              <a:rPr sz="1650" dirty="0">
                <a:latin typeface="Arial"/>
                <a:cs typeface="Arial"/>
              </a:rPr>
              <a:t>процесса изучения ПДД в дошкольных </a:t>
            </a:r>
            <a:r>
              <a:rPr sz="1650" spc="-10" dirty="0">
                <a:latin typeface="Arial"/>
                <a:cs typeface="Arial"/>
              </a:rPr>
              <a:t>образовательных </a:t>
            </a:r>
            <a:r>
              <a:rPr sz="1650" spc="-5" dirty="0">
                <a:latin typeface="Arial"/>
                <a:cs typeface="Arial"/>
              </a:rPr>
              <a:t>организациях  </a:t>
            </a:r>
            <a:r>
              <a:rPr sz="1650" dirty="0">
                <a:latin typeface="Arial"/>
                <a:cs typeface="Arial"/>
              </a:rPr>
              <a:t>за </a:t>
            </a:r>
            <a:r>
              <a:rPr sz="1650" spc="-20" dirty="0">
                <a:latin typeface="Arial"/>
                <a:cs typeface="Arial"/>
              </a:rPr>
              <a:t>счет </a:t>
            </a:r>
            <a:r>
              <a:rPr sz="1650" spc="-5" dirty="0">
                <a:latin typeface="Arial"/>
                <a:cs typeface="Arial"/>
              </a:rPr>
              <a:t>использования </a:t>
            </a:r>
            <a:r>
              <a:rPr sz="1650" dirty="0">
                <a:latin typeface="Arial"/>
                <a:cs typeface="Arial"/>
              </a:rPr>
              <a:t>ЭОР </a:t>
            </a:r>
            <a:r>
              <a:rPr sz="1650" spc="-10" dirty="0">
                <a:latin typeface="Arial"/>
                <a:cs typeface="Arial"/>
              </a:rPr>
              <a:t>нового</a:t>
            </a:r>
            <a:r>
              <a:rPr sz="1650" spc="55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поколения.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500" y="577850"/>
            <a:ext cx="9192895" cy="138997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4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такое электронные образовательные  ресурсы (ЭОР)?</a:t>
            </a:r>
            <a:endParaRPr lang="ru-RU" sz="4000" b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4700" y="2025650"/>
            <a:ext cx="9144000" cy="51707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endParaRPr lang="ru-RU" sz="1600" dirty="0" smtClean="0"/>
          </a:p>
          <a:p>
            <a:pPr algn="just"/>
            <a:r>
              <a:rPr lang="ru-RU" sz="3200" i="1" u="sng" dirty="0" smtClean="0"/>
              <a:t>   </a:t>
            </a:r>
          </a:p>
          <a:p>
            <a:pPr algn="just"/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ЭОР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 учебные материалы, для воспроизведения которых используются электронные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устройства: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Учебные видеофильмы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Звукозаписи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Компьютерные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 программы и автоматизированные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учебные курсы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Структурированная совокупность электронных образовательных ресурсов, содержащая взаимосвязанный образовательный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предназначенная для совместного применения в образовательном процессе, образует электронный учебно-методический комплекс (ГОСТ Р 53620-2009)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9870050">
            <a:off x="999096" y="3575406"/>
            <a:ext cx="954043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6600" b="1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611"/>
            <a:ext cx="9624060" cy="799360"/>
          </a:xfrm>
        </p:spPr>
        <p:txBody>
          <a:bodyPr>
            <a:normAutofit/>
          </a:bodyPr>
          <a:lstStyle/>
          <a:p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</a:t>
            </a:r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отличаются ЭОР</a:t>
            </a:r>
            <a:r>
              <a:rPr lang="en-US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учебников?</a:t>
            </a:r>
            <a:endParaRPr lang="ru-RU" sz="4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46100" y="1339850"/>
            <a:ext cx="4278630" cy="5486400"/>
          </a:xfrm>
          <a:prstGeom prst="rect">
            <a:avLst/>
          </a:prstGeom>
        </p:spPr>
        <p:txBody>
          <a:bodyPr lIns="104278" tIns="52139" rIns="104278" bIns="52139">
            <a:noAutofit/>
          </a:bodyPr>
          <a:lstStyle/>
          <a:p>
            <a:pPr algn="l">
              <a:buNone/>
            </a:pPr>
            <a:endParaRPr lang="ru-RU" sz="3200" b="1" dirty="0" smtClean="0"/>
          </a:p>
          <a:p>
            <a:pPr algn="l"/>
            <a:endParaRPr lang="ru-RU" sz="3200" b="1" dirty="0" smtClean="0"/>
          </a:p>
          <a:p>
            <a:pPr algn="l"/>
            <a:r>
              <a:rPr lang="ru-RU" sz="3200" b="1" dirty="0" smtClean="0"/>
              <a:t>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атериал представляется на экране компьютера, а не на бумаге, хотя его очень легко распечатать, т.е.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перенести на бумагу.</a:t>
            </a:r>
          </a:p>
          <a:p>
            <a:pPr algn="just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Татьяна\Рабочий стол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8100" y="2635250"/>
            <a:ext cx="4724400" cy="3179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611"/>
            <a:ext cx="9624060" cy="799360"/>
          </a:xfrm>
        </p:spPr>
        <p:txBody>
          <a:bodyPr>
            <a:normAutofit/>
          </a:bodyPr>
          <a:lstStyle/>
          <a:p>
            <a:pPr algn="ctr"/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мультимедиа ЭОР?</a:t>
            </a:r>
            <a:endParaRPr lang="ru-RU" sz="4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4670" y="1259400"/>
            <a:ext cx="9624060" cy="2823650"/>
          </a:xfrm>
          <a:prstGeom prst="rect">
            <a:avLst/>
          </a:prstGeom>
        </p:spPr>
        <p:txBody>
          <a:bodyPr lIns="104278" tIns="52139" rIns="104278" bIns="52139">
            <a:noAutofit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Английское слово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multimedia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переводе означает «много способов»</a:t>
            </a:r>
          </a:p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Представление учебных объектов множеством различных способов, т.е. с помощью графики, фото, видео, анимации и звука. Используя все, что человек способен воспринимать с помощью зрения и слуха.</a:t>
            </a:r>
          </a:p>
          <a:p>
            <a:pPr algn="just">
              <a:buNone/>
            </a:pPr>
            <a:r>
              <a:rPr lang="ru-RU" sz="2700" dirty="0" smtClean="0"/>
              <a:t> </a:t>
            </a:r>
            <a:endParaRPr lang="ru-RU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12158" r="4203" b="7476"/>
          <a:stretch>
            <a:fillRect/>
          </a:stretch>
        </p:blipFill>
        <p:spPr bwMode="auto">
          <a:xfrm>
            <a:off x="1765300" y="3930650"/>
            <a:ext cx="6946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273051"/>
            <a:ext cx="9296400" cy="12954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новые педагогические инструменты используются в ЭОР?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4670" y="1949450"/>
            <a:ext cx="4507230" cy="5019322"/>
          </a:xfrm>
          <a:prstGeom prst="rect">
            <a:avLst/>
          </a:prstGeom>
        </p:spPr>
        <p:txBody>
          <a:bodyPr lIns="104278" tIns="52139" rIns="104278" bIns="52139">
            <a:normAutofit/>
          </a:bodyPr>
          <a:lstStyle/>
          <a:p>
            <a:pPr algn="l"/>
            <a:r>
              <a:rPr lang="ru-RU" sz="2700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Интерактив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ультимедиа</a:t>
            </a:r>
          </a:p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Моделинг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Коммуникативность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Производительность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10164" r="5714" b="5986"/>
          <a:stretch>
            <a:fillRect/>
          </a:stretch>
        </p:blipFill>
        <p:spPr bwMode="auto">
          <a:xfrm>
            <a:off x="4813300" y="454025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9573" t="11111" r="1298" b="2222"/>
          <a:stretch>
            <a:fillRect/>
          </a:stretch>
        </p:blipFill>
        <p:spPr bwMode="auto">
          <a:xfrm>
            <a:off x="5346700" y="1797050"/>
            <a:ext cx="4800600" cy="26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577850"/>
            <a:ext cx="9624060" cy="7197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ЭОР</a:t>
            </a:r>
            <a:r>
              <a:rPr lang="en-US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нового поколения?</a:t>
            </a:r>
            <a:endParaRPr lang="ru-RU" sz="4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98500" y="1416050"/>
            <a:ext cx="9460230" cy="3124200"/>
          </a:xfrm>
          <a:prstGeom prst="rect">
            <a:avLst/>
          </a:prstGeom>
        </p:spPr>
        <p:txBody>
          <a:bodyPr lIns="104278" tIns="52139" rIns="104278" bIns="52139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ЭОР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нового поколения представляет собой открытые образовательные модульные мультимедиа системы (ОМС)</a:t>
            </a:r>
          </a:p>
          <a:p>
            <a:pPr>
              <a:buFont typeface="Arial" pitchFamily="34" charset="0"/>
              <a:buChar char="•"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ЭОР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позволяет не только самостоятельно  изучать описание объектов, процессов, явлений, но и  работать с ними в интерактивном режиме, решать проблемные ситуации и связывать полученные знания из жизни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333" t="9881" r="8333" b="6127"/>
          <a:stretch>
            <a:fillRect/>
          </a:stretch>
        </p:blipFill>
        <p:spPr bwMode="auto">
          <a:xfrm>
            <a:off x="3136900" y="438785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279" y="387394"/>
            <a:ext cx="8894841" cy="146193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электронного образовательного ресурса может быть представлен в виде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1"/>
          </p:nvPr>
        </p:nvSpPr>
        <p:spPr>
          <a:xfrm>
            <a:off x="774700" y="1720850"/>
            <a:ext cx="9184073" cy="537070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учебника – издания, содержащего систематическое изложение учебной дисциплины, ее раздела, части, соответствующих учебной программе, и официально утвержденного для использования в образовательном процессе соответствующего уровня образования;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учебного пособия – издания, дополняющего или заменяющего частично или полностью учебник и официально утвержденного для использования в образовательном процессе соответствующего уровня образования;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учебно-методического пособия – издания, содержащего материалы по методике преподавания и изучения учебной дисциплины, ее раздела или части;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учебного наглядного пособия – издания, содержащего, как правило, изобразительные материалы в помощь изучению и преподаванию;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самоучителя – издания для самостоятельного изучения учебного материала без помощи руководителя;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практикума – издания, содержащего практические задания и упражнения, способствующие усвоению пройденного.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0" y="349250"/>
            <a:ext cx="8382000" cy="1447799"/>
          </a:xfrm>
        </p:spPr>
        <p:txBody>
          <a:bodyPr>
            <a:normAutofit/>
          </a:bodyPr>
          <a:lstStyle/>
          <a:p>
            <a:pPr algn="ctr"/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Электронно-образовательные ресурсы</a:t>
            </a:r>
            <a:endParaRPr lang="ru-RU" sz="4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74700" y="2101850"/>
            <a:ext cx="9384030" cy="4866922"/>
          </a:xfrm>
          <a:prstGeom prst="rect">
            <a:avLst/>
          </a:prstGeom>
        </p:spPr>
        <p:txBody>
          <a:bodyPr lIns="104278" tIns="52139" rIns="104278" bIns="52139"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www.fcior.edu.ru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ФЦИОР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Портал Федерального центра информационно-образовательных ресурсов: ФЦИОР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(слева) установить проигрыватель ресурсов версии 1.0 (8216 К) для ОС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windows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сохранить → сохранить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идет загрузка ОМ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www.school-collection.edu.ru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349250"/>
            <a:ext cx="9144000" cy="6705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федеральной целевой программы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«Повышение безопасности дорожного движения в 2013 – 2020 годах»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Министерством образования и науки Российской Федерации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2014 году были реализованы мероприятия, направленные на обеспечение безопасного участия детей в дорожном движении, в том числе разработаны образовательные программы, учебные и методические материалы по формированию у детей навыков безопасного поведения на дороге.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353</TotalTime>
  <Words>1144</Words>
  <Application>Microsoft Office PowerPoint</Application>
  <PresentationFormat>Произвольный</PresentationFormat>
  <Paragraphs>135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Электронные образовательные ресурсы по основным вопросам безопасности дорожного движения</vt:lpstr>
      <vt:lpstr>Что такое электронные образовательные  ресурсы (ЭОР)?</vt:lpstr>
      <vt:lpstr>Чем отличаются ЭОР от учебников?</vt:lpstr>
      <vt:lpstr>Что такое мультимедиа ЭОР?</vt:lpstr>
      <vt:lpstr>Какие новые педагогические инструменты используются в ЭОР?</vt:lpstr>
      <vt:lpstr>Что такое ЭОР нового поколения?</vt:lpstr>
      <vt:lpstr>Контент электронного образовательного ресурса может быть представлен в виде </vt:lpstr>
      <vt:lpstr>Электронно-образовательные ресурсы</vt:lpstr>
      <vt:lpstr>В рамках федеральной целевой программы «Повышение безопасности дорожного движения в 2013 – 2020 годах» Министерством образования и науки Российской Федерации в 2014 году были реализованы мероприятия, направленные на обеспечение безопасного участия детей в дорожном движении, в том числе разработаны образовательные программы, учебные и методические материалы по формированию у детей навыков безопасного поведения на дороге. </vt:lpstr>
      <vt:lpstr>Цель и задачи проекта</vt:lpstr>
      <vt:lpstr>Состав комплекта ЭОР</vt:lpstr>
      <vt:lpstr>Состав комплекта ЭОР</vt:lpstr>
      <vt:lpstr>Содержание комплекта ЭОР</vt:lpstr>
      <vt:lpstr>Список разработанных ЭОР</vt:lpstr>
      <vt:lpstr>Примеры ЭОР. Интерактивные наглядно-  демонстрационные ЭОР</vt:lpstr>
      <vt:lpstr>Примеры ЭОР. Игровые дидактические ЭОР</vt:lpstr>
      <vt:lpstr>Слайд 17</vt:lpstr>
      <vt:lpstr>Примеры ЭОР. Творческие ЭОР</vt:lpstr>
      <vt:lpstr>Применение разработанных ЭОР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выполнению работ (оказанию услуг) по  Государственному  контракту  № 07.P55.11.0030 «РАЗРАБОТКА ЭЛЕКТРОННЫХ</dc:title>
  <cp:lastModifiedBy>Татьяна</cp:lastModifiedBy>
  <cp:revision>28</cp:revision>
  <dcterms:created xsi:type="dcterms:W3CDTF">2015-11-11T10:04:34Z</dcterms:created>
  <dcterms:modified xsi:type="dcterms:W3CDTF">2015-11-12T08:51:12Z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2015-11-11T00:00:00Z</vt:filetime>
  </property>
</Properties>
</file>